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CEA13A-C759-0DBC-6CAF-5FDA9FE0F8EB}"/>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3EEB75A-DA99-44BF-209E-7F235D3A8E5E}"/>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11/5/2023 pm</a:t>
            </a:r>
          </a:p>
        </p:txBody>
      </p:sp>
      <p:sp>
        <p:nvSpPr>
          <p:cNvPr id="4" name="Footer Placeholder 3">
            <a:extLst>
              <a:ext uri="{FF2B5EF4-FFF2-40B4-BE49-F238E27FC236}">
                <a16:creationId xmlns:a16="http://schemas.microsoft.com/office/drawing/2014/main" id="{C747CA51-9491-EF64-2803-28E66E66948F}"/>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4D721335-5A2E-1677-43F8-764E1E424CAA}"/>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DFE7AF60-ADCF-41C1-B96A-1F2E56A3B9B5}"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563201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11/5/2023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092B8264-9DA2-432B-BD71-8C45DFBE6144}" type="slidenum">
              <a:rPr lang="en-US" smtClean="0"/>
              <a:t>‹#›</a:t>
            </a:fld>
            <a:endParaRPr lang="en-US"/>
          </a:p>
        </p:txBody>
      </p:sp>
    </p:spTree>
    <p:extLst>
      <p:ext uri="{BB962C8B-B14F-4D97-AF65-F5344CB8AC3E}">
        <p14:creationId xmlns:p14="http://schemas.microsoft.com/office/powerpoint/2010/main" val="354679690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51B414-695E-4114-93AE-8B0451AA7F0B}"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370487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51B414-695E-4114-93AE-8B0451AA7F0B}"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194498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51B414-695E-4114-93AE-8B0451AA7F0B}"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312773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51B414-695E-4114-93AE-8B0451AA7F0B}"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385362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51B414-695E-4114-93AE-8B0451AA7F0B}"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1917876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51B414-695E-4114-93AE-8B0451AA7F0B}"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307333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51B414-695E-4114-93AE-8B0451AA7F0B}" type="datetimeFigureOut">
              <a:rPr lang="en-US" smtClean="0"/>
              <a:t>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271556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51B414-695E-4114-93AE-8B0451AA7F0B}" type="datetimeFigureOut">
              <a:rPr lang="en-US" smtClean="0"/>
              <a:t>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3164096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1B414-695E-4114-93AE-8B0451AA7F0B}" type="datetimeFigureOut">
              <a:rPr lang="en-US" smtClean="0"/>
              <a:t>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240729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51B414-695E-4114-93AE-8B0451AA7F0B}"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344828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51B414-695E-4114-93AE-8B0451AA7F0B}"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7B4ACE-6F25-45B2-973E-586E45F1B251}" type="slidenum">
              <a:rPr lang="en-US" smtClean="0"/>
              <a:t>‹#›</a:t>
            </a:fld>
            <a:endParaRPr lang="en-US"/>
          </a:p>
        </p:txBody>
      </p:sp>
    </p:spTree>
    <p:extLst>
      <p:ext uri="{BB962C8B-B14F-4D97-AF65-F5344CB8AC3E}">
        <p14:creationId xmlns:p14="http://schemas.microsoft.com/office/powerpoint/2010/main" val="4259709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1B414-695E-4114-93AE-8B0451AA7F0B}" type="datetimeFigureOut">
              <a:rPr lang="en-US" smtClean="0"/>
              <a:t>11/4/2023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B4ACE-6F25-45B2-973E-586E45F1B251}" type="slidenum">
              <a:rPr lang="en-US" smtClean="0"/>
              <a:t>‹#›</a:t>
            </a:fld>
            <a:endParaRPr lang="en-US"/>
          </a:p>
        </p:txBody>
      </p:sp>
    </p:spTree>
    <p:extLst>
      <p:ext uri="{BB962C8B-B14F-4D97-AF65-F5344CB8AC3E}">
        <p14:creationId xmlns:p14="http://schemas.microsoft.com/office/powerpoint/2010/main" val="4265804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459553" y="1765279"/>
            <a:ext cx="8260237" cy="923330"/>
          </a:xfrm>
        </p:spPr>
        <p:txBody>
          <a:bodyPr wrap="square">
            <a:spAutoFit/>
          </a:bodyPr>
          <a:lstStyle/>
          <a:p>
            <a:r>
              <a:rPr lang="en-US"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1143000" y="5424984"/>
            <a:ext cx="6858000" cy="341632"/>
          </a:xfrm>
        </p:spPr>
        <p:txBody>
          <a:bodyPr>
            <a:spAutoFit/>
          </a:bodyPr>
          <a:lstStyle/>
          <a:p>
            <a:r>
              <a:rPr lang="en-US" sz="1800" dirty="0">
                <a:latin typeface="Verdana" panose="020B0604030504040204" pitchFamily="34" charset="0"/>
                <a:ea typeface="Verdana" panose="020B0604030504040204" pitchFamily="34" charset="0"/>
              </a:rPr>
              <a:t>Based on material prepared by Ron Adams</a:t>
            </a:r>
          </a:p>
        </p:txBody>
      </p:sp>
    </p:spTree>
    <p:extLst>
      <p:ext uri="{BB962C8B-B14F-4D97-AF65-F5344CB8AC3E}">
        <p14:creationId xmlns:p14="http://schemas.microsoft.com/office/powerpoint/2010/main" val="426431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91822"/>
            <a:ext cx="7772399" cy="4739759"/>
          </a:xfrm>
        </p:spPr>
        <p:txBody>
          <a:bodyPr>
            <a:spAutoFit/>
          </a:bodyPr>
          <a:lstStyle/>
          <a:p>
            <a:pPr algn="l"/>
            <a:r>
              <a:rPr lang="en-US" sz="2800" dirty="0">
                <a:latin typeface="Verdana" panose="020B0604030504040204" pitchFamily="34" charset="0"/>
                <a:ea typeface="Verdana" panose="020B0604030504040204" pitchFamily="34" charset="0"/>
              </a:rPr>
              <a:t>Attributes to practice from 2 Peter 1:5-7:</a:t>
            </a:r>
          </a:p>
          <a:p>
            <a:pPr algn="l"/>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“Perseverance”</a:t>
            </a:r>
          </a:p>
          <a:p>
            <a:pPr algn="l"/>
            <a:r>
              <a:rPr lang="en-US" sz="2800" dirty="0">
                <a:latin typeface="Verdana" panose="020B0604030504040204" pitchFamily="34" charset="0"/>
                <a:ea typeface="Verdana" panose="020B0604030504040204" pitchFamily="34" charset="0"/>
              </a:rPr>
              <a:t>	Brave patience and continuance, 	bearing and contending</a:t>
            </a:r>
          </a:p>
          <a:p>
            <a:pPr algn="l"/>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“Godliness”</a:t>
            </a:r>
          </a:p>
          <a:p>
            <a:pPr algn="l"/>
            <a:r>
              <a:rPr lang="en-US" sz="2800" dirty="0">
                <a:latin typeface="Verdana" panose="020B0604030504040204" pitchFamily="34" charset="0"/>
                <a:ea typeface="Verdana" panose="020B0604030504040204" pitchFamily="34" charset="0"/>
              </a:rPr>
              <a:t>	Piety characterized by an attitude of 	learning and doing what is pleasing 	to God.</a:t>
            </a:r>
          </a:p>
        </p:txBody>
      </p:sp>
    </p:spTree>
    <p:extLst>
      <p:ext uri="{BB962C8B-B14F-4D97-AF65-F5344CB8AC3E}">
        <p14:creationId xmlns:p14="http://schemas.microsoft.com/office/powerpoint/2010/main" val="373262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91822"/>
            <a:ext cx="7772399" cy="3191643"/>
          </a:xfrm>
        </p:spPr>
        <p:txBody>
          <a:bodyPr>
            <a:spAutoFit/>
          </a:bodyPr>
          <a:lstStyle/>
          <a:p>
            <a:pPr algn="l"/>
            <a:r>
              <a:rPr lang="en-US" sz="2800" dirty="0">
                <a:latin typeface="Verdana" panose="020B0604030504040204" pitchFamily="34" charset="0"/>
                <a:ea typeface="Verdana" panose="020B0604030504040204" pitchFamily="34" charset="0"/>
              </a:rPr>
              <a:t>Attributes to practice from 2 Peter 1:5-7:</a:t>
            </a:r>
          </a:p>
          <a:p>
            <a:pPr algn="l"/>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“Brotherly kindness”</a:t>
            </a:r>
          </a:p>
          <a:p>
            <a:pPr algn="l"/>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a:t>
            </a:r>
            <a:r>
              <a:rPr lang="en-US" sz="2800" b="1" i="1" dirty="0">
                <a:latin typeface="Verdana" panose="020B0604030504040204" pitchFamily="34" charset="0"/>
                <a:ea typeface="Verdana" panose="020B0604030504040204" pitchFamily="34" charset="0"/>
              </a:rPr>
              <a:t>Be kind </a:t>
            </a:r>
            <a:r>
              <a:rPr lang="en-US" sz="2800" i="1" dirty="0">
                <a:latin typeface="Verdana" panose="020B0604030504040204" pitchFamily="34" charset="0"/>
                <a:ea typeface="Verdana" panose="020B0604030504040204" pitchFamily="34" charset="0"/>
              </a:rPr>
              <a:t>to one another, tender-	hearted, forgiving each other, just 	as God in Christ also has forgiven 	you.” </a:t>
            </a:r>
            <a:r>
              <a:rPr lang="en-US" sz="2800" dirty="0">
                <a:latin typeface="Verdana" panose="020B0604030504040204" pitchFamily="34" charset="0"/>
                <a:ea typeface="Verdana" panose="020B0604030504040204" pitchFamily="34" charset="0"/>
              </a:rPr>
              <a:t>(Ephesians 4:32)</a:t>
            </a:r>
          </a:p>
        </p:txBody>
      </p:sp>
    </p:spTree>
    <p:extLst>
      <p:ext uri="{BB962C8B-B14F-4D97-AF65-F5344CB8AC3E}">
        <p14:creationId xmlns:p14="http://schemas.microsoft.com/office/powerpoint/2010/main" val="127524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91822"/>
            <a:ext cx="7772399" cy="5656996"/>
          </a:xfrm>
        </p:spPr>
        <p:txBody>
          <a:bodyPr>
            <a:spAutoFit/>
          </a:bodyPr>
          <a:lstStyle/>
          <a:p>
            <a:pPr algn="l"/>
            <a:r>
              <a:rPr lang="en-US" sz="2800" dirty="0">
                <a:latin typeface="Verdana" panose="020B0604030504040204" pitchFamily="34" charset="0"/>
                <a:ea typeface="Verdana" panose="020B0604030504040204" pitchFamily="34" charset="0"/>
              </a:rPr>
              <a:t>Attributes to practice from 2 Peter 1:5-7:</a:t>
            </a:r>
          </a:p>
          <a:p>
            <a:pPr algn="l"/>
            <a:r>
              <a:rPr lang="en-US" sz="2800" dirty="0">
                <a:latin typeface="Verdana" panose="020B0604030504040204" pitchFamily="34" charset="0"/>
                <a:ea typeface="Verdana" panose="020B0604030504040204" pitchFamily="34" charset="0"/>
              </a:rPr>
              <a:t>“</a:t>
            </a:r>
            <a:r>
              <a:rPr lang="en-US" sz="2800" b="1" dirty="0">
                <a:latin typeface="Verdana" panose="020B0604030504040204" pitchFamily="34" charset="0"/>
                <a:ea typeface="Verdana" panose="020B0604030504040204" pitchFamily="34" charset="0"/>
              </a:rPr>
              <a:t>Love</a:t>
            </a:r>
            <a:r>
              <a:rPr lang="en-US" sz="2800" dirty="0">
                <a:latin typeface="Verdana" panose="020B0604030504040204" pitchFamily="34" charset="0"/>
                <a:ea typeface="Verdana" panose="020B0604030504040204" pitchFamily="34" charset="0"/>
              </a:rPr>
              <a:t>” – Active good will by deliberate choice.</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“You have heard that it was said, ‘You shall </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your neighbor and hate your enemy.’ But I say to you, </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your enemies and pray for those who persecute you, so that you may be sons of your Father who is in heaven; for He causes His sun to rise on the evil and the good, and sends rain on the righteous and the unrighteous.” </a:t>
            </a:r>
            <a:r>
              <a:rPr lang="en-US" sz="2800" dirty="0">
                <a:latin typeface="Verdana" panose="020B0604030504040204" pitchFamily="34" charset="0"/>
                <a:ea typeface="Verdana" panose="020B0604030504040204" pitchFamily="34" charset="0"/>
              </a:rPr>
              <a:t>(Matthew 5:43-45)</a:t>
            </a:r>
          </a:p>
        </p:txBody>
      </p:sp>
    </p:spTree>
    <p:extLst>
      <p:ext uri="{BB962C8B-B14F-4D97-AF65-F5344CB8AC3E}">
        <p14:creationId xmlns:p14="http://schemas.microsoft.com/office/powerpoint/2010/main" val="364386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91822"/>
            <a:ext cx="7772399" cy="4226798"/>
          </a:xfrm>
        </p:spPr>
        <p:txBody>
          <a:bodyPr>
            <a:spAutoFit/>
          </a:bodyPr>
          <a:lstStyle/>
          <a:p>
            <a:pPr algn="l"/>
            <a:r>
              <a:rPr lang="en-US" sz="2800" dirty="0">
                <a:latin typeface="Verdana" panose="020B0604030504040204" pitchFamily="34" charset="0"/>
                <a:ea typeface="Verdana" panose="020B0604030504040204" pitchFamily="34" charset="0"/>
              </a:rPr>
              <a:t>To grow in the Lord, we must </a:t>
            </a:r>
            <a:r>
              <a:rPr lang="en-US" sz="2800" b="1" dirty="0">
                <a:latin typeface="Verdana" panose="020B0604030504040204" pitchFamily="34" charset="0"/>
                <a:ea typeface="Verdana" panose="020B0604030504040204" pitchFamily="34" charset="0"/>
              </a:rPr>
              <a:t>bear the fruit of the Spirit</a:t>
            </a:r>
            <a:r>
              <a:rPr lang="en-US" sz="2800" dirty="0">
                <a:latin typeface="Verdana" panose="020B0604030504040204" pitchFamily="34" charset="0"/>
                <a:ea typeface="Verdana" panose="020B0604030504040204" pitchFamily="34" charset="0"/>
              </a:rPr>
              <a:t>, which means cultivating what the Spirit plants in our hearts.</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“But the fruit of the Spirit is </a:t>
            </a:r>
            <a:r>
              <a:rPr lang="en-US" sz="2800" i="1" u="sng"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joy</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peace</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patience</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kindness</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goodness</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faithfulness</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gentleness</a:t>
            </a:r>
            <a:r>
              <a:rPr lang="en-US" sz="2800" i="1" dirty="0">
                <a:latin typeface="Verdana" panose="020B0604030504040204" pitchFamily="34" charset="0"/>
                <a:ea typeface="Verdana" panose="020B0604030504040204" pitchFamily="34" charset="0"/>
              </a:rPr>
              <a:t>, </a:t>
            </a:r>
            <a:r>
              <a:rPr lang="en-US" sz="2800" i="1" u="sng" dirty="0">
                <a:latin typeface="Verdana" panose="020B0604030504040204" pitchFamily="34" charset="0"/>
                <a:ea typeface="Verdana" panose="020B0604030504040204" pitchFamily="34" charset="0"/>
              </a:rPr>
              <a:t>self-control</a:t>
            </a:r>
            <a:r>
              <a:rPr lang="en-US" sz="2800" i="1" dirty="0">
                <a:latin typeface="Verdana" panose="020B0604030504040204" pitchFamily="34" charset="0"/>
                <a:ea typeface="Verdana" panose="020B0604030504040204" pitchFamily="34" charset="0"/>
              </a:rPr>
              <a:t>; against such things there is no law.”</a:t>
            </a:r>
            <a:br>
              <a:rPr lang="en-US" sz="2800"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(Galatians 5:22-23) </a:t>
            </a:r>
          </a:p>
        </p:txBody>
      </p:sp>
    </p:spTree>
    <p:extLst>
      <p:ext uri="{BB962C8B-B14F-4D97-AF65-F5344CB8AC3E}">
        <p14:creationId xmlns:p14="http://schemas.microsoft.com/office/powerpoint/2010/main" val="232610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91822"/>
            <a:ext cx="7772399" cy="5258876"/>
          </a:xfrm>
        </p:spPr>
        <p:txBody>
          <a:bodyPr>
            <a:spAutoFit/>
          </a:bodyPr>
          <a:lstStyle/>
          <a:p>
            <a:pPr algn="l"/>
            <a:r>
              <a:rPr lang="en-US" sz="2800" dirty="0">
                <a:latin typeface="Verdana" panose="020B0604030504040204" pitchFamily="34" charset="0"/>
                <a:ea typeface="Verdana" panose="020B0604030504040204" pitchFamily="34" charset="0"/>
              </a:rPr>
              <a:t>“</a:t>
            </a:r>
            <a:r>
              <a:rPr lang="en-US" sz="2800" b="1" dirty="0">
                <a:latin typeface="Verdana" panose="020B0604030504040204" pitchFamily="34" charset="0"/>
                <a:ea typeface="Verdana" panose="020B0604030504040204" pitchFamily="34" charset="0"/>
              </a:rPr>
              <a:t>Love</a:t>
            </a:r>
            <a:r>
              <a:rPr lang="en-US" sz="2800" dirty="0">
                <a:latin typeface="Verdana" panose="020B0604030504040204" pitchFamily="34" charset="0"/>
                <a:ea typeface="Verdana" panose="020B0604030504040204" pitchFamily="34" charset="0"/>
              </a:rPr>
              <a:t>” (agape): active good will. It is the word used to describe God’s love for us.</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“For God so </a:t>
            </a:r>
            <a:r>
              <a:rPr lang="en-US" sz="2800" b="1" i="1" dirty="0">
                <a:latin typeface="Verdana" panose="020B0604030504040204" pitchFamily="34" charset="0"/>
                <a:ea typeface="Verdana" panose="020B0604030504040204" pitchFamily="34" charset="0"/>
              </a:rPr>
              <a:t>loved</a:t>
            </a:r>
            <a:r>
              <a:rPr lang="en-US" sz="2800" i="1" dirty="0">
                <a:latin typeface="Verdana" panose="020B0604030504040204" pitchFamily="34" charset="0"/>
                <a:ea typeface="Verdana" panose="020B0604030504040204" pitchFamily="34" charset="0"/>
              </a:rPr>
              <a:t> the world that He gave His only begotten Son, that whoever believes in Him should not perish but have everlasting life.” </a:t>
            </a:r>
            <a:r>
              <a:rPr lang="en-US" sz="2800" dirty="0">
                <a:latin typeface="Verdana" panose="020B0604030504040204" pitchFamily="34" charset="0"/>
                <a:ea typeface="Verdana" panose="020B0604030504040204" pitchFamily="34" charset="0"/>
              </a:rPr>
              <a:t>(John 3:16 NKJV)</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“Do nothing from selfishness or empty conceit, but with humility of mind regard one another as more important than yourselves …” </a:t>
            </a:r>
            <a:r>
              <a:rPr lang="en-US" sz="2800" dirty="0">
                <a:latin typeface="Verdana" panose="020B0604030504040204" pitchFamily="34" charset="0"/>
                <a:ea typeface="Verdana" panose="020B0604030504040204" pitchFamily="34" charset="0"/>
              </a:rPr>
              <a:t>(Philippians 2:3)</a:t>
            </a:r>
            <a:endParaRPr lang="en-US" sz="280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7792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5656996"/>
          </a:xfrm>
        </p:spPr>
        <p:txBody>
          <a:bodyPr>
            <a:spAutoFit/>
          </a:bodyPr>
          <a:lstStyle/>
          <a:p>
            <a:pPr algn="l"/>
            <a:r>
              <a:rPr lang="en-US" sz="2800" dirty="0">
                <a:latin typeface="Verdana" panose="020B0604030504040204" pitchFamily="34" charset="0"/>
                <a:ea typeface="Verdana" panose="020B0604030504040204" pitchFamily="34" charset="0"/>
              </a:rPr>
              <a:t>We must </a:t>
            </a:r>
            <a:r>
              <a:rPr lang="en-US" sz="2800" b="1" dirty="0">
                <a:latin typeface="Verdana" panose="020B0604030504040204" pitchFamily="34" charset="0"/>
                <a:ea typeface="Verdana" panose="020B0604030504040204" pitchFamily="34" charset="0"/>
              </a:rPr>
              <a:t>love</a:t>
            </a:r>
            <a:r>
              <a:rPr lang="en-US" sz="2800" dirty="0">
                <a:latin typeface="Verdana" panose="020B0604030504040204" pitchFamily="34" charset="0"/>
                <a:ea typeface="Verdana" panose="020B0604030504040204" pitchFamily="34" charset="0"/>
              </a:rPr>
              <a:t> God AND one another.</a:t>
            </a:r>
          </a:p>
          <a:p>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“And He said to him, ‘You shall </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the Lord your God with all your heart, and with all your soul, and with all your mind.’ This is the great and foremost commandment. The second is like it, ‘You shall </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your neighbor as yourself.’”</a:t>
            </a:r>
            <a:br>
              <a:rPr lang="en-US" sz="2800"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(Matthew 22:37-39)</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does no wrong to a neighbor; therefore love is the fulfillment of the law.” </a:t>
            </a:r>
            <a:r>
              <a:rPr lang="en-US" sz="2800" dirty="0">
                <a:latin typeface="Verdana" panose="020B0604030504040204" pitchFamily="34" charset="0"/>
                <a:ea typeface="Verdana" panose="020B0604030504040204" pitchFamily="34" charset="0"/>
              </a:rPr>
              <a:t>(Romans 13:10)</a:t>
            </a:r>
          </a:p>
        </p:txBody>
      </p:sp>
    </p:spTree>
    <p:extLst>
      <p:ext uri="{BB962C8B-B14F-4D97-AF65-F5344CB8AC3E}">
        <p14:creationId xmlns:p14="http://schemas.microsoft.com/office/powerpoint/2010/main" val="244943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3451201"/>
          </a:xfrm>
        </p:spPr>
        <p:txBody>
          <a:bodyPr>
            <a:spAutoFit/>
          </a:bodyPr>
          <a:lstStyle/>
          <a:p>
            <a:pPr algn="l"/>
            <a:r>
              <a:rPr lang="en-US" sz="2800" dirty="0">
                <a:latin typeface="Verdana" panose="020B0604030504040204" pitchFamily="34" charset="0"/>
                <a:ea typeface="Verdana" panose="020B0604030504040204" pitchFamily="34" charset="0"/>
              </a:rPr>
              <a:t>We must love without partiality.</a:t>
            </a:r>
          </a:p>
          <a:p>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“If, however, you are fulfilling the royal law according to the Scripture, ‘You shall </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your neighbor as yourself,’ you are doing well. But if you show partiality, you are committing sin and are convicted by the law as transgressors.” </a:t>
            </a:r>
            <a:r>
              <a:rPr lang="en-US" sz="2800" dirty="0">
                <a:latin typeface="Verdana" panose="020B0604030504040204" pitchFamily="34" charset="0"/>
                <a:ea typeface="Verdana" panose="020B0604030504040204" pitchFamily="34" charset="0"/>
              </a:rPr>
              <a:t>(James 2:8-9)</a:t>
            </a:r>
          </a:p>
        </p:txBody>
      </p:sp>
    </p:spTree>
    <p:extLst>
      <p:ext uri="{BB962C8B-B14F-4D97-AF65-F5344CB8AC3E}">
        <p14:creationId xmlns:p14="http://schemas.microsoft.com/office/powerpoint/2010/main" val="262242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4614597"/>
          </a:xfrm>
        </p:spPr>
        <p:txBody>
          <a:bodyPr>
            <a:spAutoFit/>
          </a:bodyPr>
          <a:lstStyle/>
          <a:p>
            <a:pPr algn="l"/>
            <a:r>
              <a:rPr lang="en-US" sz="2800" dirty="0">
                <a:latin typeface="Verdana" panose="020B0604030504040204" pitchFamily="34" charset="0"/>
                <a:ea typeface="Verdana" panose="020B0604030504040204" pitchFamily="34" charset="0"/>
              </a:rPr>
              <a:t>We must love our enemies.</a:t>
            </a:r>
          </a:p>
          <a:p>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“You have heard that it was said, ‘You shall </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your neighbor and hate your enemy.’ But I say to you, </a:t>
            </a:r>
            <a:r>
              <a:rPr lang="en-US" sz="2800" b="1" i="1"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your enemies and pray for those who persecute you, so that you may be sons of your Father who is in heaven; for He causes His sun to rise on the evil and the good, and sends rain on the righteous and the unrighteous.” </a:t>
            </a:r>
            <a:r>
              <a:rPr lang="en-US" sz="2800" dirty="0">
                <a:latin typeface="Verdana" panose="020B0604030504040204" pitchFamily="34" charset="0"/>
                <a:ea typeface="Verdana" panose="020B0604030504040204" pitchFamily="34" charset="0"/>
              </a:rPr>
              <a:t>(Matthew 5:43-45)</a:t>
            </a:r>
          </a:p>
        </p:txBody>
      </p:sp>
    </p:spTree>
    <p:extLst>
      <p:ext uri="{BB962C8B-B14F-4D97-AF65-F5344CB8AC3E}">
        <p14:creationId xmlns:p14="http://schemas.microsoft.com/office/powerpoint/2010/main" val="275050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4614597"/>
          </a:xfrm>
        </p:spPr>
        <p:txBody>
          <a:bodyPr>
            <a:spAutoFit/>
          </a:bodyPr>
          <a:lstStyle/>
          <a:p>
            <a:pPr algn="l"/>
            <a:r>
              <a:rPr lang="en-US" sz="2800" dirty="0">
                <a:latin typeface="Verdana" panose="020B0604030504040204" pitchFamily="34" charset="0"/>
                <a:ea typeface="Verdana" panose="020B0604030504040204" pitchFamily="34" charset="0"/>
              </a:rPr>
              <a:t>“</a:t>
            </a:r>
            <a:r>
              <a:rPr lang="en-US" sz="2800" b="1" dirty="0">
                <a:latin typeface="Verdana" panose="020B0604030504040204" pitchFamily="34" charset="0"/>
                <a:ea typeface="Verdana" panose="020B0604030504040204" pitchFamily="34" charset="0"/>
              </a:rPr>
              <a:t>Joy</a:t>
            </a:r>
            <a:r>
              <a:rPr lang="en-US" sz="2800" dirty="0">
                <a:latin typeface="Verdana" panose="020B0604030504040204" pitchFamily="34" charset="0"/>
                <a:ea typeface="Verdana" panose="020B0604030504040204" pitchFamily="34" charset="0"/>
              </a:rPr>
              <a:t>”: Not a synonym of “happy.” A state of well-being based on God’s power and promise. We must experience joy even in trying times. </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“But even if I am being poured out as a drink offering upon the sacrifice and service of your faith, I rejoice and share my joy with you all. You too, I urge you, rejoice in the same way and share your </a:t>
            </a:r>
            <a:r>
              <a:rPr lang="en-US" sz="2800" b="1" i="1" dirty="0">
                <a:latin typeface="Verdana" panose="020B0604030504040204" pitchFamily="34" charset="0"/>
                <a:ea typeface="Verdana" panose="020B0604030504040204" pitchFamily="34" charset="0"/>
              </a:rPr>
              <a:t>joy</a:t>
            </a:r>
            <a:r>
              <a:rPr lang="en-US" sz="2800" i="1" dirty="0">
                <a:latin typeface="Verdana" panose="020B0604030504040204" pitchFamily="34" charset="0"/>
                <a:ea typeface="Verdana" panose="020B0604030504040204" pitchFamily="34" charset="0"/>
              </a:rPr>
              <a:t> with me.” </a:t>
            </a:r>
            <a:r>
              <a:rPr lang="en-US" sz="2800" dirty="0">
                <a:latin typeface="Verdana" panose="020B0604030504040204" pitchFamily="34" charset="0"/>
                <a:ea typeface="Verdana" panose="020B0604030504040204" pitchFamily="34" charset="0"/>
              </a:rPr>
              <a:t>(Philippians 2:17-18)</a:t>
            </a:r>
          </a:p>
        </p:txBody>
      </p:sp>
    </p:spTree>
    <p:extLst>
      <p:ext uri="{BB962C8B-B14F-4D97-AF65-F5344CB8AC3E}">
        <p14:creationId xmlns:p14="http://schemas.microsoft.com/office/powerpoint/2010/main" val="98389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3839000"/>
          </a:xfrm>
        </p:spPr>
        <p:txBody>
          <a:bodyPr>
            <a:spAutoFit/>
          </a:bodyPr>
          <a:lstStyle/>
          <a:p>
            <a:pPr algn="l"/>
            <a:r>
              <a:rPr lang="en-US" sz="2800" dirty="0">
                <a:latin typeface="Verdana" panose="020B0604030504040204" pitchFamily="34" charset="0"/>
                <a:ea typeface="Verdana" panose="020B0604030504040204" pitchFamily="34" charset="0"/>
              </a:rPr>
              <a:t>When we receive the word with </a:t>
            </a:r>
            <a:r>
              <a:rPr lang="en-US" sz="2800" b="1" dirty="0">
                <a:latin typeface="Verdana" panose="020B0604030504040204" pitchFamily="34" charset="0"/>
                <a:ea typeface="Verdana" panose="020B0604030504040204" pitchFamily="34" charset="0"/>
              </a:rPr>
              <a:t>joy</a:t>
            </a:r>
            <a:r>
              <a:rPr lang="en-US" sz="2800" dirty="0">
                <a:latin typeface="Verdana" panose="020B0604030504040204" pitchFamily="34" charset="0"/>
                <a:ea typeface="Verdana" panose="020B0604030504040204" pitchFamily="34" charset="0"/>
              </a:rPr>
              <a:t>, we set a good example to others.</a:t>
            </a:r>
          </a:p>
          <a:p>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“You also became imitators of us and of the Lord, having received the word in much tribulation with the </a:t>
            </a:r>
            <a:r>
              <a:rPr lang="en-US" sz="2800" b="1" i="1" dirty="0">
                <a:latin typeface="Verdana" panose="020B0604030504040204" pitchFamily="34" charset="0"/>
                <a:ea typeface="Verdana" panose="020B0604030504040204" pitchFamily="34" charset="0"/>
              </a:rPr>
              <a:t>joy</a:t>
            </a:r>
            <a:r>
              <a:rPr lang="en-US" sz="2800" i="1" dirty="0">
                <a:latin typeface="Verdana" panose="020B0604030504040204" pitchFamily="34" charset="0"/>
                <a:ea typeface="Verdana" panose="020B0604030504040204" pitchFamily="34" charset="0"/>
              </a:rPr>
              <a:t> of the Holy Spirit, so that you became an example to all the believers in Macedonia and in Achaia.” </a:t>
            </a:r>
            <a:r>
              <a:rPr lang="en-US" sz="2800" dirty="0">
                <a:latin typeface="Verdana" panose="020B0604030504040204" pitchFamily="34" charset="0"/>
                <a:ea typeface="Verdana" panose="020B0604030504040204" pitchFamily="34" charset="0"/>
              </a:rPr>
              <a:t>(1 Thessalonians 1:6-7)</a:t>
            </a:r>
          </a:p>
        </p:txBody>
      </p:sp>
    </p:spTree>
    <p:extLst>
      <p:ext uri="{BB962C8B-B14F-4D97-AF65-F5344CB8AC3E}">
        <p14:creationId xmlns:p14="http://schemas.microsoft.com/office/powerpoint/2010/main" val="293541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62446"/>
            <a:ext cx="7772400" cy="713262"/>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784745" y="1214651"/>
            <a:ext cx="7403911" cy="5002395"/>
          </a:xfrm>
        </p:spPr>
        <p:txBody>
          <a:bodyPr>
            <a:spAutoFit/>
          </a:bodyPr>
          <a:lstStyle/>
          <a:p>
            <a:pPr algn="l"/>
            <a:r>
              <a:rPr lang="en-US" sz="2800" dirty="0">
                <a:latin typeface="Verdana" panose="020B0604030504040204" pitchFamily="34" charset="0"/>
                <a:ea typeface="Verdana" panose="020B0604030504040204" pitchFamily="34" charset="0"/>
              </a:rPr>
              <a:t>As Christians we are made alive in Him.</a:t>
            </a:r>
          </a:p>
          <a:p>
            <a:pPr algn="l"/>
            <a:endParaRPr lang="en-US" sz="2800" dirty="0">
              <a:latin typeface="Verdana" panose="020B0604030504040204" pitchFamily="34" charset="0"/>
              <a:ea typeface="Verdana" panose="020B0604030504040204" pitchFamily="34" charset="0"/>
            </a:endParaRPr>
          </a:p>
          <a:p>
            <a:r>
              <a:rPr lang="en-US" sz="2800" b="0" i="1" dirty="0">
                <a:solidFill>
                  <a:srgbClr val="000000"/>
                </a:solidFill>
                <a:effectLst/>
                <a:latin typeface="Verdana" panose="020B0604030504040204" pitchFamily="34" charset="0"/>
                <a:ea typeface="Verdana" panose="020B0604030504040204" pitchFamily="34" charset="0"/>
              </a:rPr>
              <a:t>“… having been buried with Him in baptism, in which you were also raised up with Him through </a:t>
            </a:r>
            <a:r>
              <a:rPr lang="en-US" sz="2800" b="0" i="1" dirty="0">
                <a:solidFill>
                  <a:srgbClr val="000000"/>
                </a:solidFill>
                <a:effectLst/>
                <a:latin typeface="Verdana" panose="020B0604030504040204" pitchFamily="34" charset="0"/>
                <a:ea typeface="Verdana" panose="020B0604030504040204" pitchFamily="34" charset="0"/>
                <a:cs typeface="Tahoma" panose="020B0604030504040204" pitchFamily="34" charset="0"/>
              </a:rPr>
              <a:t>faith</a:t>
            </a:r>
            <a:r>
              <a:rPr lang="en-US" sz="2800" b="0" i="1" dirty="0">
                <a:solidFill>
                  <a:srgbClr val="000000"/>
                </a:solidFill>
                <a:effectLst/>
                <a:latin typeface="Verdana" panose="020B0604030504040204" pitchFamily="34" charset="0"/>
                <a:ea typeface="Verdana" panose="020B0604030504040204" pitchFamily="34" charset="0"/>
              </a:rPr>
              <a:t> in the working of God, who raised Him from the dead. When you were dead in your transgressions and the uncircumcision of your flesh, He made you alive together with Him, having forgiven us all our transgressions …”</a:t>
            </a:r>
            <a:br>
              <a:rPr lang="en-US" sz="2800" b="0" i="1" dirty="0">
                <a:solidFill>
                  <a:srgbClr val="000000"/>
                </a:solidFill>
                <a:effectLst/>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(Colossians 2:12-13)</a:t>
            </a:r>
          </a:p>
        </p:txBody>
      </p:sp>
    </p:spTree>
    <p:extLst>
      <p:ext uri="{BB962C8B-B14F-4D97-AF65-F5344CB8AC3E}">
        <p14:creationId xmlns:p14="http://schemas.microsoft.com/office/powerpoint/2010/main" val="260058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160256" y="931563"/>
            <a:ext cx="8832915" cy="5903154"/>
          </a:xfrm>
        </p:spPr>
        <p:txBody>
          <a:bodyPr wrap="square">
            <a:spAutoFit/>
          </a:bodyPr>
          <a:lstStyle/>
          <a:p>
            <a:pPr algn="l"/>
            <a:r>
              <a:rPr lang="en-US" sz="2800" dirty="0">
                <a:latin typeface="Verdana" panose="020B0604030504040204" pitchFamily="34" charset="0"/>
                <a:ea typeface="Verdana" panose="020B0604030504040204" pitchFamily="34" charset="0"/>
              </a:rPr>
              <a:t>We should receive the trials of life with </a:t>
            </a:r>
            <a:r>
              <a:rPr lang="en-US" sz="2800" b="1" dirty="0">
                <a:latin typeface="Verdana" panose="020B0604030504040204" pitchFamily="34" charset="0"/>
                <a:ea typeface="Verdana" panose="020B0604030504040204" pitchFamily="34" charset="0"/>
              </a:rPr>
              <a:t>joy</a:t>
            </a:r>
            <a:r>
              <a:rPr lang="en-US" sz="2800" dirty="0">
                <a:latin typeface="Verdana" panose="020B0604030504040204" pitchFamily="34" charset="0"/>
                <a:ea typeface="Verdana" panose="020B0604030504040204" pitchFamily="34" charset="0"/>
              </a:rPr>
              <a:t>, as we learn to patiently endure.</a:t>
            </a:r>
          </a:p>
          <a:p>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“My brethren, count it all </a:t>
            </a:r>
            <a:r>
              <a:rPr lang="en-US" sz="2800" b="1" i="1" dirty="0">
                <a:latin typeface="Verdana" panose="020B0604030504040204" pitchFamily="34" charset="0"/>
                <a:ea typeface="Verdana" panose="020B0604030504040204" pitchFamily="34" charset="0"/>
              </a:rPr>
              <a:t>joy</a:t>
            </a:r>
            <a:r>
              <a:rPr lang="en-US" sz="2800" i="1" dirty="0">
                <a:latin typeface="Verdana" panose="020B0604030504040204" pitchFamily="34" charset="0"/>
                <a:ea typeface="Verdana" panose="020B0604030504040204" pitchFamily="34" charset="0"/>
              </a:rPr>
              <a:t> when you fall into various trials, knowing that the testing of your faith produces patience.” </a:t>
            </a:r>
            <a:r>
              <a:rPr lang="en-US" sz="2800" dirty="0">
                <a:latin typeface="Verdana" panose="020B0604030504040204" pitchFamily="34" charset="0"/>
                <a:ea typeface="Verdana" panose="020B0604030504040204" pitchFamily="34" charset="0"/>
              </a:rPr>
              <a:t>(James 1:2-3 NKJV)</a:t>
            </a:r>
          </a:p>
          <a:p>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We should radiate the </a:t>
            </a:r>
            <a:r>
              <a:rPr lang="en-US" sz="2800" b="1" dirty="0">
                <a:latin typeface="Verdana" panose="020B0604030504040204" pitchFamily="34" charset="0"/>
                <a:ea typeface="Verdana" panose="020B0604030504040204" pitchFamily="34" charset="0"/>
              </a:rPr>
              <a:t>joy</a:t>
            </a:r>
            <a:r>
              <a:rPr lang="en-US" sz="2800" dirty="0">
                <a:latin typeface="Verdana" panose="020B0604030504040204" pitchFamily="34" charset="0"/>
                <a:ea typeface="Verdana" panose="020B0604030504040204" pitchFamily="34" charset="0"/>
              </a:rPr>
              <a:t> that comes from knowing the Lord.</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“These things I have spoken to you so that My </a:t>
            </a:r>
            <a:r>
              <a:rPr lang="en-US" sz="2800" b="1" i="1" dirty="0">
                <a:latin typeface="Verdana" panose="020B0604030504040204" pitchFamily="34" charset="0"/>
                <a:ea typeface="Verdana" panose="020B0604030504040204" pitchFamily="34" charset="0"/>
              </a:rPr>
              <a:t>joy</a:t>
            </a:r>
            <a:r>
              <a:rPr lang="en-US" sz="2800" i="1" dirty="0">
                <a:latin typeface="Verdana" panose="020B0604030504040204" pitchFamily="34" charset="0"/>
                <a:ea typeface="Verdana" panose="020B0604030504040204" pitchFamily="34" charset="0"/>
              </a:rPr>
              <a:t> may be in you, and that your </a:t>
            </a:r>
            <a:r>
              <a:rPr lang="en-US" sz="2800" b="1" i="1" dirty="0">
                <a:latin typeface="Verdana" panose="020B0604030504040204" pitchFamily="34" charset="0"/>
                <a:ea typeface="Verdana" panose="020B0604030504040204" pitchFamily="34" charset="0"/>
              </a:rPr>
              <a:t>joy</a:t>
            </a:r>
            <a:r>
              <a:rPr lang="en-US" sz="2800" i="1" dirty="0">
                <a:latin typeface="Verdana" panose="020B0604030504040204" pitchFamily="34" charset="0"/>
                <a:ea typeface="Verdana" panose="020B0604030504040204" pitchFamily="34" charset="0"/>
              </a:rPr>
              <a:t> may be made full.” </a:t>
            </a:r>
            <a:r>
              <a:rPr lang="en-US" sz="2800" dirty="0">
                <a:latin typeface="Verdana" panose="020B0604030504040204" pitchFamily="34" charset="0"/>
                <a:ea typeface="Verdana" panose="020B0604030504040204" pitchFamily="34" charset="0"/>
              </a:rPr>
              <a:t>(John 15:11)</a:t>
            </a:r>
          </a:p>
        </p:txBody>
      </p:sp>
    </p:spTree>
    <p:extLst>
      <p:ext uri="{BB962C8B-B14F-4D97-AF65-F5344CB8AC3E}">
        <p14:creationId xmlns:p14="http://schemas.microsoft.com/office/powerpoint/2010/main" val="131749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4483279"/>
          </a:xfrm>
        </p:spPr>
        <p:txBody>
          <a:bodyPr>
            <a:spAutoFit/>
          </a:bodyPr>
          <a:lstStyle/>
          <a:p>
            <a:pPr algn="l"/>
            <a:r>
              <a:rPr lang="en-US" sz="2800" b="1" dirty="0">
                <a:latin typeface="Verdana" panose="020B0604030504040204" pitchFamily="34" charset="0"/>
                <a:ea typeface="Verdana" panose="020B0604030504040204" pitchFamily="34" charset="0"/>
              </a:rPr>
              <a:t>Peace</a:t>
            </a:r>
            <a:r>
              <a:rPr lang="en-US" sz="2800" dirty="0">
                <a:latin typeface="Verdana" panose="020B0604030504040204" pitchFamily="34" charset="0"/>
                <a:ea typeface="Verdana" panose="020B0604030504040204" pitchFamily="34" charset="0"/>
              </a:rPr>
              <a:t>: With the Lord. </a:t>
            </a:r>
          </a:p>
          <a:p>
            <a:r>
              <a:rPr lang="en-US" sz="2800" i="1" dirty="0">
                <a:latin typeface="Verdana" panose="020B0604030504040204" pitchFamily="34" charset="0"/>
                <a:ea typeface="Verdana" panose="020B0604030504040204" pitchFamily="34" charset="0"/>
              </a:rPr>
              <a:t>“Therefore, having been justified by faith, we have </a:t>
            </a:r>
            <a:r>
              <a:rPr lang="en-US" sz="2800" b="1" i="1" dirty="0">
                <a:latin typeface="Verdana" panose="020B0604030504040204" pitchFamily="34" charset="0"/>
                <a:ea typeface="Verdana" panose="020B0604030504040204" pitchFamily="34" charset="0"/>
              </a:rPr>
              <a:t>peace</a:t>
            </a:r>
            <a:r>
              <a:rPr lang="en-US" sz="2800" i="1" dirty="0">
                <a:latin typeface="Verdana" panose="020B0604030504040204" pitchFamily="34" charset="0"/>
                <a:ea typeface="Verdana" panose="020B0604030504040204" pitchFamily="34" charset="0"/>
              </a:rPr>
              <a:t> with God through our Lord Jesus Christ …” </a:t>
            </a:r>
            <a:r>
              <a:rPr lang="en-US" sz="2800" dirty="0">
                <a:latin typeface="Verdana" panose="020B0604030504040204" pitchFamily="34" charset="0"/>
                <a:ea typeface="Verdana" panose="020B0604030504040204" pitchFamily="34" charset="0"/>
              </a:rPr>
              <a:t>(Romans 5:1)</a:t>
            </a:r>
          </a:p>
          <a:p>
            <a:pPr algn="l"/>
            <a:endParaRPr lang="en-US" sz="2800" b="1" dirty="0">
              <a:latin typeface="Verdana" panose="020B0604030504040204" pitchFamily="34" charset="0"/>
              <a:ea typeface="Verdana" panose="020B0604030504040204" pitchFamily="34" charset="0"/>
            </a:endParaRPr>
          </a:p>
          <a:p>
            <a:pPr algn="l"/>
            <a:r>
              <a:rPr lang="en-US" sz="2800" b="1" dirty="0">
                <a:latin typeface="Verdana" panose="020B0604030504040204" pitchFamily="34" charset="0"/>
                <a:ea typeface="Verdana" panose="020B0604030504040204" pitchFamily="34" charset="0"/>
              </a:rPr>
              <a:t>Peace</a:t>
            </a:r>
            <a:r>
              <a:rPr lang="en-US" sz="2800" dirty="0">
                <a:latin typeface="Verdana" panose="020B0604030504040204" pitchFamily="34" charset="0"/>
                <a:ea typeface="Verdana" panose="020B0604030504040204" pitchFamily="34" charset="0"/>
              </a:rPr>
              <a:t> within our hearts and minds. </a:t>
            </a:r>
          </a:p>
          <a:p>
            <a:r>
              <a:rPr lang="en-US" sz="2800" i="1" dirty="0">
                <a:latin typeface="Verdana" panose="020B0604030504040204" pitchFamily="34" charset="0"/>
                <a:ea typeface="Verdana" panose="020B0604030504040204" pitchFamily="34" charset="0"/>
              </a:rPr>
              <a:t>“And the </a:t>
            </a:r>
            <a:r>
              <a:rPr lang="en-US" sz="2800" b="1" i="1" dirty="0">
                <a:latin typeface="Verdana" panose="020B0604030504040204" pitchFamily="34" charset="0"/>
                <a:ea typeface="Verdana" panose="020B0604030504040204" pitchFamily="34" charset="0"/>
              </a:rPr>
              <a:t>peace</a:t>
            </a:r>
            <a:r>
              <a:rPr lang="en-US" sz="2800" i="1" dirty="0">
                <a:latin typeface="Verdana" panose="020B0604030504040204" pitchFamily="34" charset="0"/>
                <a:ea typeface="Verdana" panose="020B0604030504040204" pitchFamily="34" charset="0"/>
              </a:rPr>
              <a:t> of God, which surpasses all comprehension, will guard your hearts and your minds in Christ Jesus.” </a:t>
            </a:r>
            <a:r>
              <a:rPr lang="en-US" sz="2800" dirty="0">
                <a:latin typeface="Verdana" panose="020B0604030504040204" pitchFamily="34" charset="0"/>
                <a:ea typeface="Verdana" panose="020B0604030504040204" pitchFamily="34" charset="0"/>
              </a:rPr>
              <a:t>(Philippians 4:7)</a:t>
            </a:r>
          </a:p>
        </p:txBody>
      </p:sp>
    </p:spTree>
    <p:extLst>
      <p:ext uri="{BB962C8B-B14F-4D97-AF65-F5344CB8AC3E}">
        <p14:creationId xmlns:p14="http://schemas.microsoft.com/office/powerpoint/2010/main" val="109841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211540" y="1091822"/>
            <a:ext cx="8789159" cy="5693866"/>
          </a:xfrm>
        </p:spPr>
        <p:txBody>
          <a:bodyPr>
            <a:spAutoFit/>
          </a:bodyPr>
          <a:lstStyle/>
          <a:p>
            <a:pPr algn="l">
              <a:lnSpc>
                <a:spcPct val="100000"/>
              </a:lnSpc>
              <a:spcBef>
                <a:spcPts val="0"/>
              </a:spcBef>
            </a:pPr>
            <a:r>
              <a:rPr lang="en-US" sz="2800" b="1" dirty="0">
                <a:latin typeface="Verdana" panose="020B0604030504040204" pitchFamily="34" charset="0"/>
                <a:ea typeface="Verdana" panose="020B0604030504040204" pitchFamily="34" charset="0"/>
              </a:rPr>
              <a:t>Peace</a:t>
            </a:r>
            <a:r>
              <a:rPr lang="en-US" sz="2800" dirty="0">
                <a:latin typeface="Verdana" panose="020B0604030504040204" pitchFamily="34" charset="0"/>
                <a:ea typeface="Verdana" panose="020B0604030504040204" pitchFamily="34" charset="0"/>
              </a:rPr>
              <a:t> with others. We should be peacemakers. </a:t>
            </a:r>
          </a:p>
          <a:p>
            <a:pPr>
              <a:lnSpc>
                <a:spcPct val="100000"/>
              </a:lnSpc>
              <a:spcBef>
                <a:spcPts val="0"/>
              </a:spcBef>
            </a:pPr>
            <a:endParaRPr lang="en-US" sz="2800" dirty="0">
              <a:latin typeface="Verdana" panose="020B0604030504040204" pitchFamily="34" charset="0"/>
              <a:ea typeface="Verdana" panose="020B0604030504040204" pitchFamily="34" charset="0"/>
            </a:endParaRPr>
          </a:p>
          <a:p>
            <a:pPr>
              <a:lnSpc>
                <a:spcPct val="100000"/>
              </a:lnSpc>
              <a:spcBef>
                <a:spcPts val="0"/>
              </a:spcBef>
            </a:pPr>
            <a:r>
              <a:rPr lang="en-US" sz="2800" dirty="0">
                <a:latin typeface="Verdana" panose="020B0604030504040204" pitchFamily="34" charset="0"/>
                <a:ea typeface="Verdana" panose="020B0604030504040204" pitchFamily="34" charset="0"/>
              </a:rPr>
              <a:t>“</a:t>
            </a:r>
            <a:r>
              <a:rPr lang="en-US" sz="2800" i="1" dirty="0">
                <a:latin typeface="Verdana" panose="020B0604030504040204" pitchFamily="34" charset="0"/>
                <a:ea typeface="Verdana" panose="020B0604030504040204" pitchFamily="34" charset="0"/>
              </a:rPr>
              <a:t>Salt is good; but if the salt becomes </a:t>
            </a:r>
            <a:r>
              <a:rPr lang="en-US" sz="2800" i="1" dirty="0" err="1">
                <a:latin typeface="Verdana" panose="020B0604030504040204" pitchFamily="34" charset="0"/>
                <a:ea typeface="Verdana" panose="020B0604030504040204" pitchFamily="34" charset="0"/>
              </a:rPr>
              <a:t>unsalty</a:t>
            </a:r>
            <a:r>
              <a:rPr lang="en-US" sz="2800" i="1" dirty="0">
                <a:latin typeface="Verdana" panose="020B0604030504040204" pitchFamily="34" charset="0"/>
                <a:ea typeface="Verdana" panose="020B0604030504040204" pitchFamily="34" charset="0"/>
              </a:rPr>
              <a:t>, with what will you make it salty again? Have salt in yourselves, and be at </a:t>
            </a:r>
            <a:r>
              <a:rPr lang="en-US" sz="2800" b="1" i="1" dirty="0">
                <a:latin typeface="Verdana" panose="020B0604030504040204" pitchFamily="34" charset="0"/>
                <a:ea typeface="Verdana" panose="020B0604030504040204" pitchFamily="34" charset="0"/>
              </a:rPr>
              <a:t>peace</a:t>
            </a:r>
            <a:r>
              <a:rPr lang="en-US" sz="2800" i="1" dirty="0">
                <a:latin typeface="Verdana" panose="020B0604030504040204" pitchFamily="34" charset="0"/>
                <a:ea typeface="Verdana" panose="020B0604030504040204" pitchFamily="34" charset="0"/>
              </a:rPr>
              <a:t> with one another.” </a:t>
            </a:r>
            <a:r>
              <a:rPr lang="en-US" sz="2800" dirty="0">
                <a:latin typeface="Verdana" panose="020B0604030504040204" pitchFamily="34" charset="0"/>
                <a:ea typeface="Verdana" panose="020B0604030504040204" pitchFamily="34" charset="0"/>
              </a:rPr>
              <a:t>(Mark 9:50)</a:t>
            </a:r>
          </a:p>
          <a:p>
            <a:pPr algn="l">
              <a:lnSpc>
                <a:spcPct val="100000"/>
              </a:lnSpc>
              <a:spcBef>
                <a:spcPts val="0"/>
              </a:spcBef>
            </a:pPr>
            <a:endParaRPr lang="en-US" sz="2800" dirty="0">
              <a:latin typeface="Verdana" panose="020B0604030504040204" pitchFamily="34" charset="0"/>
              <a:ea typeface="Verdana" panose="020B0604030504040204" pitchFamily="34" charset="0"/>
            </a:endParaRPr>
          </a:p>
          <a:p>
            <a:pPr>
              <a:lnSpc>
                <a:spcPct val="100000"/>
              </a:lnSpc>
              <a:spcBef>
                <a:spcPts val="0"/>
              </a:spcBef>
            </a:pPr>
            <a:r>
              <a:rPr lang="en-US" sz="2800" i="1" dirty="0">
                <a:latin typeface="Verdana" panose="020B0604030504040204" pitchFamily="34" charset="0"/>
                <a:ea typeface="Verdana" panose="020B0604030504040204" pitchFamily="34" charset="0"/>
              </a:rPr>
              <a:t>“Pursue </a:t>
            </a:r>
            <a:r>
              <a:rPr lang="en-US" sz="2800" b="1" i="1" dirty="0">
                <a:latin typeface="Verdana" panose="020B0604030504040204" pitchFamily="34" charset="0"/>
                <a:ea typeface="Verdana" panose="020B0604030504040204" pitchFamily="34" charset="0"/>
              </a:rPr>
              <a:t>peace</a:t>
            </a:r>
            <a:r>
              <a:rPr lang="en-US" sz="2800" i="1" dirty="0">
                <a:latin typeface="Verdana" panose="020B0604030504040204" pitchFamily="34" charset="0"/>
                <a:ea typeface="Verdana" panose="020B0604030504040204" pitchFamily="34" charset="0"/>
              </a:rPr>
              <a:t> with all men, and the sanctification without which no one will see the Lord.” </a:t>
            </a:r>
            <a:r>
              <a:rPr lang="en-US" sz="2800" dirty="0">
                <a:latin typeface="Verdana" panose="020B0604030504040204" pitchFamily="34" charset="0"/>
                <a:ea typeface="Verdana" panose="020B0604030504040204" pitchFamily="34" charset="0"/>
              </a:rPr>
              <a:t>(Hebrews 12:14)</a:t>
            </a:r>
          </a:p>
          <a:p>
            <a:pPr>
              <a:lnSpc>
                <a:spcPct val="100000"/>
              </a:lnSpc>
              <a:spcBef>
                <a:spcPts val="0"/>
              </a:spcBef>
            </a:pPr>
            <a:r>
              <a:rPr lang="en-US" sz="2800" dirty="0">
                <a:latin typeface="Verdana" panose="020B0604030504040204" pitchFamily="34" charset="0"/>
                <a:ea typeface="Verdana" panose="020B0604030504040204" pitchFamily="34" charset="0"/>
              </a:rPr>
              <a:t> </a:t>
            </a:r>
          </a:p>
          <a:p>
            <a:pPr>
              <a:lnSpc>
                <a:spcPct val="100000"/>
              </a:lnSpc>
              <a:spcBef>
                <a:spcPts val="0"/>
              </a:spcBef>
            </a:pPr>
            <a:r>
              <a:rPr lang="en-US" sz="2800" i="1" dirty="0">
                <a:latin typeface="Verdana" panose="020B0604030504040204" pitchFamily="34" charset="0"/>
                <a:ea typeface="Verdana" panose="020B0604030504040204" pitchFamily="34" charset="0"/>
              </a:rPr>
              <a:t>“If possible, so far as it depends on you, be at </a:t>
            </a:r>
            <a:r>
              <a:rPr lang="en-US" sz="2800" b="1" i="1" dirty="0">
                <a:latin typeface="Verdana" panose="020B0604030504040204" pitchFamily="34" charset="0"/>
                <a:ea typeface="Verdana" panose="020B0604030504040204" pitchFamily="34" charset="0"/>
              </a:rPr>
              <a:t>peace</a:t>
            </a:r>
            <a:r>
              <a:rPr lang="en-US" sz="2800" i="1" dirty="0">
                <a:latin typeface="Verdana" panose="020B0604030504040204" pitchFamily="34" charset="0"/>
                <a:ea typeface="Verdana" panose="020B0604030504040204" pitchFamily="34" charset="0"/>
              </a:rPr>
              <a:t> with all men.” </a:t>
            </a:r>
            <a:r>
              <a:rPr lang="en-US" sz="2800" dirty="0">
                <a:latin typeface="Verdana" panose="020B0604030504040204" pitchFamily="34" charset="0"/>
                <a:ea typeface="Verdana" panose="020B0604030504040204" pitchFamily="34" charset="0"/>
              </a:rPr>
              <a:t>(Romans 12:18)</a:t>
            </a:r>
          </a:p>
        </p:txBody>
      </p:sp>
    </p:spTree>
    <p:extLst>
      <p:ext uri="{BB962C8B-B14F-4D97-AF65-F5344CB8AC3E}">
        <p14:creationId xmlns:p14="http://schemas.microsoft.com/office/powerpoint/2010/main" val="337274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4226798"/>
          </a:xfrm>
        </p:spPr>
        <p:txBody>
          <a:bodyPr>
            <a:spAutoFit/>
          </a:bodyPr>
          <a:lstStyle/>
          <a:p>
            <a:pPr algn="l"/>
            <a:r>
              <a:rPr lang="en-US" sz="2800" b="1" dirty="0">
                <a:latin typeface="Verdana" panose="020B0604030504040204" pitchFamily="34" charset="0"/>
                <a:ea typeface="Verdana" panose="020B0604030504040204" pitchFamily="34" charset="0"/>
              </a:rPr>
              <a:t>Peace</a:t>
            </a:r>
            <a:r>
              <a:rPr lang="en-US" sz="2800" dirty="0">
                <a:latin typeface="Verdana" panose="020B0604030504040204" pitchFamily="34" charset="0"/>
                <a:ea typeface="Verdana" panose="020B0604030504040204" pitchFamily="34" charset="0"/>
              </a:rPr>
              <a:t>: With our brethren.</a:t>
            </a:r>
          </a:p>
          <a:p>
            <a:pPr algn="l"/>
            <a:r>
              <a:rPr lang="en-US" sz="2800" dirty="0">
                <a:latin typeface="Verdana" panose="020B0604030504040204" pitchFamily="34" charset="0"/>
                <a:ea typeface="Verdana" panose="020B0604030504040204" pitchFamily="34" charset="0"/>
              </a:rPr>
              <a:t> </a:t>
            </a:r>
          </a:p>
          <a:p>
            <a:r>
              <a:rPr lang="en-US" sz="2800" i="1" dirty="0">
                <a:latin typeface="Verdana" panose="020B0604030504040204" pitchFamily="34" charset="0"/>
                <a:ea typeface="Verdana" panose="020B0604030504040204" pitchFamily="34" charset="0"/>
              </a:rPr>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a:t>
            </a:r>
            <a:r>
              <a:rPr lang="en-US" sz="2800" b="1" i="1" dirty="0">
                <a:latin typeface="Verdana" panose="020B0604030504040204" pitchFamily="34" charset="0"/>
                <a:ea typeface="Verdana" panose="020B0604030504040204" pitchFamily="34" charset="0"/>
              </a:rPr>
              <a:t>peace</a:t>
            </a:r>
            <a:r>
              <a:rPr lang="en-US" sz="2800" i="1" dirty="0">
                <a:latin typeface="Verdana" panose="020B0604030504040204" pitchFamily="34" charset="0"/>
                <a:ea typeface="Verdana" panose="020B0604030504040204" pitchFamily="34" charset="0"/>
              </a:rPr>
              <a:t>.” </a:t>
            </a:r>
            <a:r>
              <a:rPr lang="en-US" sz="2800" dirty="0">
                <a:latin typeface="Verdana" panose="020B0604030504040204" pitchFamily="34" charset="0"/>
                <a:ea typeface="Verdana" panose="020B0604030504040204" pitchFamily="34" charset="0"/>
              </a:rPr>
              <a:t>(Ephesians 4:1-3)</a:t>
            </a:r>
          </a:p>
        </p:txBody>
      </p:sp>
    </p:spTree>
    <p:extLst>
      <p:ext uri="{BB962C8B-B14F-4D97-AF65-F5344CB8AC3E}">
        <p14:creationId xmlns:p14="http://schemas.microsoft.com/office/powerpoint/2010/main" val="150299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3707682"/>
          </a:xfrm>
        </p:spPr>
        <p:txBody>
          <a:bodyPr>
            <a:spAutoFit/>
          </a:bodyPr>
          <a:lstStyle/>
          <a:p>
            <a:pPr algn="l"/>
            <a:r>
              <a:rPr lang="en-US" sz="2800" b="1" dirty="0">
                <a:latin typeface="Verdana" panose="020B0604030504040204" pitchFamily="34" charset="0"/>
                <a:ea typeface="Verdana" panose="020B0604030504040204" pitchFamily="34" charset="0"/>
              </a:rPr>
              <a:t>Patience: </a:t>
            </a:r>
            <a:r>
              <a:rPr lang="en-US" sz="2800" dirty="0">
                <a:latin typeface="Verdana" panose="020B0604030504040204" pitchFamily="34" charset="0"/>
                <a:ea typeface="Verdana" panose="020B0604030504040204" pitchFamily="34" charset="0"/>
              </a:rPr>
              <a:t>Longsuffering.</a:t>
            </a:r>
          </a:p>
          <a:p>
            <a:pPr algn="l"/>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We must practice </a:t>
            </a:r>
            <a:r>
              <a:rPr lang="en-US" sz="2800" b="1" dirty="0">
                <a:latin typeface="Verdana" panose="020B0604030504040204" pitchFamily="34" charset="0"/>
                <a:ea typeface="Verdana" panose="020B0604030504040204" pitchFamily="34" charset="0"/>
              </a:rPr>
              <a:t>patience</a:t>
            </a:r>
            <a:r>
              <a:rPr lang="en-US" sz="2800" dirty="0">
                <a:latin typeface="Verdana" panose="020B0604030504040204" pitchFamily="34" charset="0"/>
                <a:ea typeface="Verdana" panose="020B0604030504040204" pitchFamily="34" charset="0"/>
              </a:rPr>
              <a:t> with all.</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“We urge you, brethren, admonish the unruly, encourage the fainthearted, help the weak, be </a:t>
            </a:r>
            <a:r>
              <a:rPr lang="en-US" sz="2800" b="1" i="1" dirty="0">
                <a:latin typeface="Verdana" panose="020B0604030504040204" pitchFamily="34" charset="0"/>
                <a:ea typeface="Verdana" panose="020B0604030504040204" pitchFamily="34" charset="0"/>
              </a:rPr>
              <a:t>patient</a:t>
            </a:r>
            <a:r>
              <a:rPr lang="en-US" sz="2800" i="1" dirty="0">
                <a:latin typeface="Verdana" panose="020B0604030504040204" pitchFamily="34" charset="0"/>
                <a:ea typeface="Verdana" panose="020B0604030504040204" pitchFamily="34" charset="0"/>
              </a:rPr>
              <a:t> with everyone.” </a:t>
            </a:r>
            <a:br>
              <a:rPr lang="en-US" sz="2800"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(1 Thessalonians 5:14)</a:t>
            </a:r>
          </a:p>
        </p:txBody>
      </p:sp>
    </p:spTree>
    <p:extLst>
      <p:ext uri="{BB962C8B-B14F-4D97-AF65-F5344CB8AC3E}">
        <p14:creationId xmlns:p14="http://schemas.microsoft.com/office/powerpoint/2010/main" val="813183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464024" y="1091822"/>
            <a:ext cx="8243248" cy="5521512"/>
          </a:xfrm>
        </p:spPr>
        <p:txBody>
          <a:bodyPr>
            <a:spAutoFit/>
          </a:bodyPr>
          <a:lstStyle/>
          <a:p>
            <a:pPr algn="l">
              <a:spcBef>
                <a:spcPts val="0"/>
              </a:spcBef>
            </a:pPr>
            <a:r>
              <a:rPr lang="en-US" sz="2800" b="1" dirty="0">
                <a:latin typeface="Verdana" panose="020B0604030504040204" pitchFamily="34" charset="0"/>
                <a:ea typeface="Verdana" panose="020B0604030504040204" pitchFamily="34" charset="0"/>
              </a:rPr>
              <a:t>Patience: </a:t>
            </a:r>
            <a:r>
              <a:rPr lang="en-US" sz="2800" dirty="0">
                <a:latin typeface="Verdana" panose="020B0604030504040204" pitchFamily="34" charset="0"/>
                <a:ea typeface="Verdana" panose="020B0604030504040204" pitchFamily="34" charset="0"/>
              </a:rPr>
              <a:t>Longsuffering.</a:t>
            </a:r>
          </a:p>
          <a:p>
            <a:pPr algn="l">
              <a:spcBef>
                <a:spcPts val="0"/>
              </a:spcBef>
            </a:pPr>
            <a:r>
              <a:rPr lang="en-US" sz="2800" dirty="0">
                <a:latin typeface="Verdana" panose="020B0604030504040204" pitchFamily="34" charset="0"/>
                <a:ea typeface="Verdana" panose="020B0604030504040204" pitchFamily="34" charset="0"/>
              </a:rPr>
              <a:t>We must practice </a:t>
            </a:r>
            <a:r>
              <a:rPr lang="en-US" sz="2800" b="1" dirty="0">
                <a:latin typeface="Verdana" panose="020B0604030504040204" pitchFamily="34" charset="0"/>
                <a:ea typeface="Verdana" panose="020B0604030504040204" pitchFamily="34" charset="0"/>
              </a:rPr>
              <a:t>patience</a:t>
            </a:r>
            <a:r>
              <a:rPr lang="en-US" sz="2800" dirty="0">
                <a:latin typeface="Verdana" panose="020B0604030504040204" pitchFamily="34" charset="0"/>
                <a:ea typeface="Verdana" panose="020B0604030504040204" pitchFamily="34" charset="0"/>
              </a:rPr>
              <a:t> when wronged. </a:t>
            </a:r>
          </a:p>
          <a:p>
            <a:pPr>
              <a:spcBef>
                <a:spcPts val="0"/>
              </a:spcBef>
            </a:pPr>
            <a:r>
              <a:rPr lang="en-US" sz="2800" i="1" dirty="0">
                <a:latin typeface="Verdana" panose="020B0604030504040204" pitchFamily="34" charset="0"/>
                <a:ea typeface="Verdana" panose="020B0604030504040204" pitchFamily="34" charset="0"/>
              </a:rPr>
              <a:t>“The Lord’s bond-servant must not be quarrelsome, but be kind to all, able to teach, </a:t>
            </a:r>
            <a:r>
              <a:rPr lang="en-US" sz="2800" b="1" i="1" dirty="0">
                <a:latin typeface="Verdana" panose="020B0604030504040204" pitchFamily="34" charset="0"/>
                <a:ea typeface="Verdana" panose="020B0604030504040204" pitchFamily="34" charset="0"/>
              </a:rPr>
              <a:t>patient</a:t>
            </a:r>
            <a:r>
              <a:rPr lang="en-US" sz="2800" i="1" dirty="0">
                <a:latin typeface="Verdana" panose="020B0604030504040204" pitchFamily="34" charset="0"/>
                <a:ea typeface="Verdana" panose="020B0604030504040204" pitchFamily="34" charset="0"/>
              </a:rPr>
              <a:t> when wronged …” </a:t>
            </a:r>
            <a:br>
              <a:rPr lang="en-US" sz="2800" i="1"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(2 Timothy 2:24)</a:t>
            </a:r>
          </a:p>
          <a:p>
            <a:pPr algn="l">
              <a:spcBef>
                <a:spcPts val="0"/>
              </a:spcBef>
            </a:pPr>
            <a:endParaRPr lang="en-US" sz="2800" dirty="0">
              <a:latin typeface="Verdana" panose="020B0604030504040204" pitchFamily="34" charset="0"/>
              <a:ea typeface="Verdana" panose="020B0604030504040204" pitchFamily="34" charset="0"/>
            </a:endParaRPr>
          </a:p>
          <a:p>
            <a:pPr algn="l">
              <a:spcBef>
                <a:spcPts val="0"/>
              </a:spcBef>
            </a:pPr>
            <a:r>
              <a:rPr lang="en-US" sz="2800" dirty="0">
                <a:latin typeface="Verdana" panose="020B0604030504040204" pitchFamily="34" charset="0"/>
                <a:ea typeface="Verdana" panose="020B0604030504040204" pitchFamily="34" charset="0"/>
              </a:rPr>
              <a:t>We must practice </a:t>
            </a:r>
            <a:r>
              <a:rPr lang="en-US" sz="2800" b="1" dirty="0">
                <a:latin typeface="Verdana" panose="020B0604030504040204" pitchFamily="34" charset="0"/>
                <a:ea typeface="Verdana" panose="020B0604030504040204" pitchFamily="34" charset="0"/>
              </a:rPr>
              <a:t>patience</a:t>
            </a:r>
            <a:r>
              <a:rPr lang="en-US" sz="2800" dirty="0">
                <a:latin typeface="Verdana" panose="020B0604030504040204" pitchFamily="34" charset="0"/>
                <a:ea typeface="Verdana" panose="020B0604030504040204" pitchFamily="34" charset="0"/>
              </a:rPr>
              <a:t> </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while undergoing trials and tribulations.</a:t>
            </a:r>
          </a:p>
          <a:p>
            <a:pPr>
              <a:spcBef>
                <a:spcPts val="0"/>
              </a:spcBef>
            </a:pPr>
            <a:r>
              <a:rPr lang="en-US" sz="2800" i="1" kern="100" dirty="0">
                <a:effectLst/>
                <a:latin typeface="Verdana" panose="020B0604030504040204" pitchFamily="34" charset="0"/>
                <a:ea typeface="Verdana" panose="020B0604030504040204" pitchFamily="34" charset="0"/>
                <a:cs typeface="Times New Roman" panose="02020603050405020304" pitchFamily="18" charset="0"/>
              </a:rPr>
              <a:t>“For what credit is there if, when you sin and are harshly treated, you endure it with </a:t>
            </a:r>
            <a:r>
              <a:rPr lang="en-US" sz="2800" b="1" i="1" kern="100" dirty="0">
                <a:effectLst/>
                <a:latin typeface="Verdana" panose="020B0604030504040204" pitchFamily="34" charset="0"/>
                <a:ea typeface="Verdana" panose="020B0604030504040204" pitchFamily="34" charset="0"/>
                <a:cs typeface="Times New Roman" panose="02020603050405020304" pitchFamily="18" charset="0"/>
              </a:rPr>
              <a:t>patience</a:t>
            </a:r>
            <a:r>
              <a:rPr lang="en-US" sz="2800" i="1" kern="100" dirty="0">
                <a:effectLst/>
                <a:latin typeface="Verdana" panose="020B0604030504040204" pitchFamily="34" charset="0"/>
                <a:ea typeface="Verdana" panose="020B0604030504040204" pitchFamily="34" charset="0"/>
                <a:cs typeface="Times New Roman" panose="02020603050405020304" pitchFamily="18" charset="0"/>
              </a:rPr>
              <a:t>? But if when you do what is right and suffer for it you </a:t>
            </a:r>
            <a:r>
              <a:rPr lang="en-US" sz="2800" b="1" i="1" kern="100" dirty="0">
                <a:effectLst/>
                <a:latin typeface="Verdana" panose="020B0604030504040204" pitchFamily="34" charset="0"/>
                <a:ea typeface="Verdana" panose="020B0604030504040204" pitchFamily="34" charset="0"/>
                <a:cs typeface="Times New Roman" panose="02020603050405020304" pitchFamily="18" charset="0"/>
              </a:rPr>
              <a:t>patiently</a:t>
            </a:r>
            <a:r>
              <a:rPr lang="en-US" sz="2800" i="1" kern="100" dirty="0">
                <a:effectLst/>
                <a:latin typeface="Verdana" panose="020B0604030504040204" pitchFamily="34" charset="0"/>
                <a:ea typeface="Verdana" panose="020B0604030504040204" pitchFamily="34" charset="0"/>
                <a:cs typeface="Times New Roman" panose="02020603050405020304" pitchFamily="18" charset="0"/>
              </a:rPr>
              <a:t> endure it, this finds favor with God.” </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(1 Peter 2:20)</a:t>
            </a:r>
          </a:p>
        </p:txBody>
      </p:sp>
    </p:spTree>
    <p:extLst>
      <p:ext uri="{BB962C8B-B14F-4D97-AF65-F5344CB8AC3E}">
        <p14:creationId xmlns:p14="http://schemas.microsoft.com/office/powerpoint/2010/main" val="120702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4095480"/>
          </a:xfrm>
        </p:spPr>
        <p:txBody>
          <a:bodyPr>
            <a:spAutoFit/>
          </a:bodyPr>
          <a:lstStyle/>
          <a:p>
            <a:pPr algn="l"/>
            <a:r>
              <a:rPr lang="en-US" sz="2800" b="1" dirty="0">
                <a:latin typeface="Verdana" panose="020B0604030504040204" pitchFamily="34" charset="0"/>
                <a:ea typeface="Verdana" panose="020B0604030504040204" pitchFamily="34" charset="0"/>
              </a:rPr>
              <a:t>Kindness: </a:t>
            </a:r>
            <a:r>
              <a:rPr lang="en-US" sz="2800" dirty="0">
                <a:latin typeface="Verdana" panose="020B0604030504040204" pitchFamily="34" charset="0"/>
                <a:ea typeface="Verdana" panose="020B0604030504040204" pitchFamily="34" charset="0"/>
              </a:rPr>
              <a:t>Kind – a group of individuals linked by traits held in common (human).</a:t>
            </a:r>
          </a:p>
          <a:p>
            <a:pPr algn="l"/>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We must show </a:t>
            </a:r>
            <a:r>
              <a:rPr lang="en-US" sz="2800" b="1" dirty="0">
                <a:latin typeface="Verdana" panose="020B0604030504040204" pitchFamily="34" charset="0"/>
                <a:ea typeface="Verdana" panose="020B0604030504040204" pitchFamily="34" charset="0"/>
              </a:rPr>
              <a:t>kindness</a:t>
            </a:r>
            <a:r>
              <a:rPr lang="en-US" sz="2800" dirty="0">
                <a:latin typeface="Verdana" panose="020B0604030504040204" pitchFamily="34" charset="0"/>
                <a:ea typeface="Verdana" panose="020B0604030504040204" pitchFamily="34" charset="0"/>
              </a:rPr>
              <a:t> in conduct towards all others. </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a:t>
            </a:r>
            <a:r>
              <a:rPr lang="en-US" sz="2800" b="1" i="1" dirty="0">
                <a:latin typeface="Verdana" panose="020B0604030504040204" pitchFamily="34" charset="0"/>
                <a:ea typeface="Verdana" panose="020B0604030504040204" pitchFamily="34" charset="0"/>
              </a:rPr>
              <a:t>Be kind </a:t>
            </a:r>
            <a:r>
              <a:rPr lang="en-US" sz="2800" i="1" dirty="0">
                <a:latin typeface="Verdana" panose="020B0604030504040204" pitchFamily="34" charset="0"/>
                <a:ea typeface="Verdana" panose="020B0604030504040204" pitchFamily="34" charset="0"/>
              </a:rPr>
              <a:t>to one another, tender-hearted, forgiving each other, just as God in Christ also has forgiven you.” </a:t>
            </a:r>
            <a:r>
              <a:rPr lang="en-US" sz="2800" dirty="0">
                <a:latin typeface="Verdana" panose="020B0604030504040204" pitchFamily="34" charset="0"/>
                <a:ea typeface="Verdana" panose="020B0604030504040204" pitchFamily="34" charset="0"/>
              </a:rPr>
              <a:t>(Ephesians 4:32)</a:t>
            </a:r>
          </a:p>
        </p:txBody>
      </p:sp>
    </p:spTree>
    <p:extLst>
      <p:ext uri="{BB962C8B-B14F-4D97-AF65-F5344CB8AC3E}">
        <p14:creationId xmlns:p14="http://schemas.microsoft.com/office/powerpoint/2010/main" val="90555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273379" y="1091822"/>
            <a:ext cx="8618491" cy="5521512"/>
          </a:xfrm>
        </p:spPr>
        <p:txBody>
          <a:bodyPr wrap="square">
            <a:spAutoFit/>
          </a:bodyPr>
          <a:lstStyle/>
          <a:p>
            <a:pPr algn="l">
              <a:spcBef>
                <a:spcPts val="0"/>
              </a:spcBef>
            </a:pPr>
            <a:r>
              <a:rPr lang="en-US" sz="2800" b="1" dirty="0">
                <a:latin typeface="Verdana" panose="020B0604030504040204" pitchFamily="34" charset="0"/>
                <a:ea typeface="Verdana" panose="020B0604030504040204" pitchFamily="34" charset="0"/>
              </a:rPr>
              <a:t>Goodness:</a:t>
            </a:r>
            <a:r>
              <a:rPr lang="en-US" sz="2800" dirty="0">
                <a:latin typeface="Verdana" panose="020B0604030504040204" pitchFamily="34" charset="0"/>
                <a:ea typeface="Verdana" panose="020B0604030504040204" pitchFamily="34" charset="0"/>
              </a:rPr>
              <a:t> The practice of being good. Good thoughts lead to good words and good actions.</a:t>
            </a:r>
          </a:p>
          <a:p>
            <a:pPr algn="l">
              <a:spcBef>
                <a:spcPts val="0"/>
              </a:spcBef>
            </a:pPr>
            <a:endParaRPr lang="en-US" sz="2800" dirty="0">
              <a:latin typeface="Verdana" panose="020B0604030504040204" pitchFamily="34" charset="0"/>
              <a:ea typeface="Verdana" panose="020B0604030504040204" pitchFamily="34" charset="0"/>
            </a:endParaRPr>
          </a:p>
          <a:p>
            <a:pPr>
              <a:spcBef>
                <a:spcPts val="0"/>
              </a:spcBef>
            </a:pPr>
            <a:r>
              <a:rPr lang="en-US" sz="2800" i="1" dirty="0">
                <a:latin typeface="Verdana" panose="020B0604030504040204" pitchFamily="34" charset="0"/>
                <a:ea typeface="Verdana" panose="020B0604030504040204" pitchFamily="34" charset="0"/>
              </a:rPr>
              <a:t>“This is a trustworthy statement; and concerning these things I want you to speak confidently, so that those who have believed God will be careful to engage in </a:t>
            </a:r>
            <a:r>
              <a:rPr lang="en-US" sz="2800" b="1" i="1" dirty="0">
                <a:latin typeface="Verdana" panose="020B0604030504040204" pitchFamily="34" charset="0"/>
                <a:ea typeface="Verdana" panose="020B0604030504040204" pitchFamily="34" charset="0"/>
              </a:rPr>
              <a:t>good deeds</a:t>
            </a:r>
            <a:r>
              <a:rPr lang="en-US" sz="2800" i="1" dirty="0">
                <a:latin typeface="Verdana" panose="020B0604030504040204" pitchFamily="34" charset="0"/>
                <a:ea typeface="Verdana" panose="020B0604030504040204" pitchFamily="34" charset="0"/>
              </a:rPr>
              <a:t>. These things are good and profitable for men.” </a:t>
            </a:r>
            <a:r>
              <a:rPr lang="en-US" sz="2800" dirty="0">
                <a:latin typeface="Verdana" panose="020B0604030504040204" pitchFamily="34" charset="0"/>
                <a:ea typeface="Verdana" panose="020B0604030504040204" pitchFamily="34" charset="0"/>
              </a:rPr>
              <a:t>(Titus 3:8)</a:t>
            </a:r>
          </a:p>
          <a:p>
            <a:pPr>
              <a:spcBef>
                <a:spcPts val="0"/>
              </a:spcBef>
            </a:pPr>
            <a:endParaRPr lang="en-US" sz="2800" dirty="0">
              <a:latin typeface="Verdana" panose="020B0604030504040204" pitchFamily="34" charset="0"/>
              <a:ea typeface="Verdana" panose="020B0604030504040204" pitchFamily="34" charset="0"/>
            </a:endParaRPr>
          </a:p>
          <a:p>
            <a:pPr>
              <a:spcBef>
                <a:spcPts val="0"/>
              </a:spcBef>
            </a:pPr>
            <a:r>
              <a:rPr lang="en-US" sz="2800" i="1" dirty="0">
                <a:latin typeface="Verdana" panose="020B0604030504040204" pitchFamily="34" charset="0"/>
                <a:ea typeface="Verdana" panose="020B0604030504040204" pitchFamily="34" charset="0"/>
              </a:rPr>
              <a:t>“Our people must also learn to engage in </a:t>
            </a:r>
            <a:r>
              <a:rPr lang="en-US" sz="2800" b="1" i="1" dirty="0">
                <a:latin typeface="Verdana" panose="020B0604030504040204" pitchFamily="34" charset="0"/>
                <a:ea typeface="Verdana" panose="020B0604030504040204" pitchFamily="34" charset="0"/>
              </a:rPr>
              <a:t>good deeds </a:t>
            </a:r>
            <a:r>
              <a:rPr lang="en-US" sz="2800" i="1" dirty="0">
                <a:latin typeface="Verdana" panose="020B0604030504040204" pitchFamily="34" charset="0"/>
                <a:ea typeface="Verdana" panose="020B0604030504040204" pitchFamily="34" charset="0"/>
              </a:rPr>
              <a:t>to meet pressing needs, so that they will not be unfruitful.” </a:t>
            </a:r>
            <a:br>
              <a:rPr lang="en-US" sz="2800"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(Titus 3:14)</a:t>
            </a:r>
          </a:p>
        </p:txBody>
      </p:sp>
    </p:spTree>
    <p:extLst>
      <p:ext uri="{BB962C8B-B14F-4D97-AF65-F5344CB8AC3E}">
        <p14:creationId xmlns:p14="http://schemas.microsoft.com/office/powerpoint/2010/main" val="61817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179109" y="1091822"/>
            <a:ext cx="8748075" cy="5521512"/>
          </a:xfrm>
        </p:spPr>
        <p:txBody>
          <a:bodyPr wrap="square">
            <a:spAutoFit/>
          </a:bodyPr>
          <a:lstStyle/>
          <a:p>
            <a:pPr algn="l">
              <a:spcBef>
                <a:spcPts val="0"/>
              </a:spcBef>
            </a:pPr>
            <a:r>
              <a:rPr lang="en-US" sz="2800" b="1" dirty="0">
                <a:latin typeface="Verdana" panose="020B0604030504040204" pitchFamily="34" charset="0"/>
                <a:ea typeface="Verdana" panose="020B0604030504040204" pitchFamily="34" charset="0"/>
              </a:rPr>
              <a:t>Faithfulness: </a:t>
            </a:r>
            <a:r>
              <a:rPr lang="en-US" sz="2800" dirty="0">
                <a:latin typeface="Verdana" panose="020B0604030504040204" pitchFamily="34" charset="0"/>
                <a:ea typeface="Verdana" panose="020B0604030504040204" pitchFamily="34" charset="0"/>
              </a:rPr>
              <a:t>We must be faithful (trustworthy) in our dealings with God.</a:t>
            </a:r>
          </a:p>
          <a:p>
            <a:pPr>
              <a:spcBef>
                <a:spcPts val="0"/>
              </a:spcBef>
            </a:pPr>
            <a:endParaRPr lang="en-US" sz="2800" i="1" dirty="0">
              <a:latin typeface="Verdana" panose="020B0604030504040204" pitchFamily="34" charset="0"/>
              <a:ea typeface="Verdana" panose="020B0604030504040204" pitchFamily="34" charset="0"/>
            </a:endParaRPr>
          </a:p>
          <a:p>
            <a:pPr>
              <a:spcBef>
                <a:spcPts val="0"/>
              </a:spcBef>
            </a:pPr>
            <a:r>
              <a:rPr lang="en-US" sz="2800" i="1" dirty="0">
                <a:latin typeface="Verdana" panose="020B0604030504040204" pitchFamily="34" charset="0"/>
                <a:ea typeface="Verdana" panose="020B0604030504040204" pitchFamily="34" charset="0"/>
              </a:rPr>
              <a:t>“And without </a:t>
            </a:r>
            <a:r>
              <a:rPr lang="en-US" sz="2800" b="1" i="1" dirty="0">
                <a:latin typeface="Verdana" panose="020B0604030504040204" pitchFamily="34" charset="0"/>
                <a:ea typeface="Verdana" panose="020B0604030504040204" pitchFamily="34" charset="0"/>
              </a:rPr>
              <a:t>faith</a:t>
            </a:r>
            <a:r>
              <a:rPr lang="en-US" sz="2800" i="1" dirty="0">
                <a:latin typeface="Verdana" panose="020B0604030504040204" pitchFamily="34" charset="0"/>
                <a:ea typeface="Verdana" panose="020B0604030504040204" pitchFamily="34" charset="0"/>
              </a:rPr>
              <a:t> it is impossible to please Him, for he who comes to God must believe that He is and that He is a rewarder of those who seek Him.” </a:t>
            </a:r>
            <a:r>
              <a:rPr lang="en-US" sz="2800" dirty="0">
                <a:latin typeface="Verdana" panose="020B0604030504040204" pitchFamily="34" charset="0"/>
                <a:ea typeface="Verdana" panose="020B0604030504040204" pitchFamily="34" charset="0"/>
              </a:rPr>
              <a:t>(Hebrews 11:6)</a:t>
            </a:r>
          </a:p>
          <a:p>
            <a:pPr algn="l">
              <a:spcBef>
                <a:spcPts val="0"/>
              </a:spcBef>
            </a:pPr>
            <a:endParaRPr lang="en-US" sz="2800" dirty="0">
              <a:latin typeface="Verdana" panose="020B0604030504040204" pitchFamily="34" charset="0"/>
              <a:ea typeface="Verdana" panose="020B0604030504040204" pitchFamily="34" charset="0"/>
            </a:endParaRPr>
          </a:p>
          <a:p>
            <a:pPr algn="l">
              <a:spcBef>
                <a:spcPts val="0"/>
              </a:spcBef>
            </a:pPr>
            <a:r>
              <a:rPr lang="en-US" sz="2800" dirty="0">
                <a:latin typeface="Verdana" panose="020B0604030504040204" pitchFamily="34" charset="0"/>
                <a:ea typeface="Verdana" panose="020B0604030504040204" pitchFamily="34" charset="0"/>
              </a:rPr>
              <a:t>We must be </a:t>
            </a:r>
            <a:r>
              <a:rPr lang="en-US" sz="2800" b="1" dirty="0">
                <a:latin typeface="Verdana" panose="020B0604030504040204" pitchFamily="34" charset="0"/>
                <a:ea typeface="Verdana" panose="020B0604030504040204" pitchFamily="34" charset="0"/>
              </a:rPr>
              <a:t>faithful</a:t>
            </a:r>
            <a:r>
              <a:rPr lang="en-US" sz="2800" dirty="0">
                <a:latin typeface="Verdana" panose="020B0604030504040204" pitchFamily="34" charset="0"/>
                <a:ea typeface="Verdana" panose="020B0604030504040204" pitchFamily="34" charset="0"/>
              </a:rPr>
              <a:t> with one another.</a:t>
            </a:r>
          </a:p>
          <a:p>
            <a:pPr algn="l">
              <a:spcBef>
                <a:spcPts val="0"/>
              </a:spcBef>
            </a:pPr>
            <a:endParaRPr lang="en-US" sz="2800" dirty="0">
              <a:latin typeface="Verdana" panose="020B0604030504040204" pitchFamily="34" charset="0"/>
              <a:ea typeface="Verdana" panose="020B0604030504040204" pitchFamily="34" charset="0"/>
            </a:endParaRPr>
          </a:p>
          <a:p>
            <a:pPr>
              <a:spcBef>
                <a:spcPts val="0"/>
              </a:spcBef>
            </a:pPr>
            <a:r>
              <a:rPr lang="en-US" sz="2800" i="1" dirty="0">
                <a:latin typeface="Verdana" panose="020B0604030504040204" pitchFamily="34" charset="0"/>
                <a:ea typeface="Verdana" panose="020B0604030504040204" pitchFamily="34" charset="0"/>
              </a:rPr>
              <a:t>“Beloved, you are acting </a:t>
            </a:r>
            <a:r>
              <a:rPr lang="en-US" sz="2800" b="1" i="1" dirty="0">
                <a:latin typeface="Verdana" panose="020B0604030504040204" pitchFamily="34" charset="0"/>
                <a:ea typeface="Verdana" panose="020B0604030504040204" pitchFamily="34" charset="0"/>
              </a:rPr>
              <a:t>faithfully</a:t>
            </a:r>
            <a:r>
              <a:rPr lang="en-US" sz="2800" i="1" dirty="0">
                <a:latin typeface="Verdana" panose="020B0604030504040204" pitchFamily="34" charset="0"/>
                <a:ea typeface="Verdana" panose="020B0604030504040204" pitchFamily="34" charset="0"/>
              </a:rPr>
              <a:t> in whatever you accomplish for the brethren, and especially when they are strangers …”</a:t>
            </a:r>
            <a:br>
              <a:rPr lang="en-US" sz="2800"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 (3 John 5)</a:t>
            </a:r>
          </a:p>
        </p:txBody>
      </p:sp>
    </p:spTree>
    <p:extLst>
      <p:ext uri="{BB962C8B-B14F-4D97-AF65-F5344CB8AC3E}">
        <p14:creationId xmlns:p14="http://schemas.microsoft.com/office/powerpoint/2010/main" val="161966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113122" y="940990"/>
            <a:ext cx="8917756" cy="5903154"/>
          </a:xfrm>
        </p:spPr>
        <p:txBody>
          <a:bodyPr wrap="square">
            <a:spAutoFit/>
          </a:bodyPr>
          <a:lstStyle/>
          <a:p>
            <a:pPr algn="l"/>
            <a:r>
              <a:rPr lang="en-US" sz="2800" b="1" dirty="0">
                <a:latin typeface="Verdana" panose="020B0604030504040204" pitchFamily="34" charset="0"/>
                <a:ea typeface="Verdana" panose="020B0604030504040204" pitchFamily="34" charset="0"/>
              </a:rPr>
              <a:t>Gentle: </a:t>
            </a:r>
            <a:r>
              <a:rPr lang="en-US" sz="2800" dirty="0">
                <a:latin typeface="Verdana" panose="020B0604030504040204" pitchFamily="34" charset="0"/>
                <a:ea typeface="Verdana" panose="020B0604030504040204" pitchFamily="34" charset="0"/>
              </a:rPr>
              <a:t>Meekness (akin to humility). “Strength controlled.”</a:t>
            </a:r>
          </a:p>
          <a:p>
            <a:pPr algn="l"/>
            <a:r>
              <a:rPr lang="en-US" sz="2800" dirty="0">
                <a:latin typeface="Verdana" panose="020B0604030504040204" pitchFamily="34" charset="0"/>
                <a:ea typeface="Verdana" panose="020B0604030504040204" pitchFamily="34" charset="0"/>
              </a:rPr>
              <a:t> </a:t>
            </a:r>
          </a:p>
          <a:p>
            <a:r>
              <a:rPr lang="en-US" sz="2800" i="1" dirty="0">
                <a:latin typeface="Verdana" panose="020B0604030504040204" pitchFamily="34" charset="0"/>
                <a:ea typeface="Verdana" panose="020B0604030504040204" pitchFamily="34" charset="0"/>
              </a:rPr>
              <a:t>“Blessed are the </a:t>
            </a:r>
            <a:r>
              <a:rPr lang="en-US" sz="2800" b="1" i="1" dirty="0">
                <a:latin typeface="Verdana" panose="020B0604030504040204" pitchFamily="34" charset="0"/>
                <a:ea typeface="Verdana" panose="020B0604030504040204" pitchFamily="34" charset="0"/>
              </a:rPr>
              <a:t>gentle</a:t>
            </a:r>
            <a:r>
              <a:rPr lang="en-US" sz="2800" i="1" dirty="0">
                <a:latin typeface="Verdana" panose="020B0604030504040204" pitchFamily="34" charset="0"/>
                <a:ea typeface="Verdana" panose="020B0604030504040204" pitchFamily="34" charset="0"/>
              </a:rPr>
              <a:t>, for they shall inherit the earth.” </a:t>
            </a:r>
            <a:r>
              <a:rPr lang="en-US" sz="2800" dirty="0">
                <a:latin typeface="Verdana" panose="020B0604030504040204" pitchFamily="34" charset="0"/>
                <a:ea typeface="Verdana" panose="020B0604030504040204" pitchFamily="34" charset="0"/>
              </a:rPr>
              <a:t>(Matthew 5:5)</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“Let your </a:t>
            </a:r>
            <a:r>
              <a:rPr lang="en-US" sz="2800" b="1" dirty="0">
                <a:latin typeface="Verdana" panose="020B0604030504040204" pitchFamily="34" charset="0"/>
                <a:ea typeface="Verdana" panose="020B0604030504040204" pitchFamily="34" charset="0"/>
              </a:rPr>
              <a:t>gentle</a:t>
            </a:r>
            <a:r>
              <a:rPr lang="en-US" sz="2800" dirty="0">
                <a:latin typeface="Verdana" panose="020B0604030504040204" pitchFamily="34" charset="0"/>
                <a:ea typeface="Verdana" panose="020B0604030504040204" pitchFamily="34" charset="0"/>
              </a:rPr>
              <a:t> spirit be known to all men. The Lord is near.” (Philippians 4:5)</a:t>
            </a:r>
          </a:p>
          <a:p>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“So, as those who have been chosen of God, holy and beloved, put on a heart of compassion, kindness, humility, </a:t>
            </a:r>
            <a:r>
              <a:rPr lang="en-US" sz="2800" b="1" i="1" dirty="0">
                <a:latin typeface="Verdana" panose="020B0604030504040204" pitchFamily="34" charset="0"/>
                <a:ea typeface="Verdana" panose="020B0604030504040204" pitchFamily="34" charset="0"/>
              </a:rPr>
              <a:t>gentleness</a:t>
            </a:r>
            <a:r>
              <a:rPr lang="en-US" sz="2800" i="1" dirty="0">
                <a:latin typeface="Verdana" panose="020B0604030504040204" pitchFamily="34" charset="0"/>
                <a:ea typeface="Verdana" panose="020B0604030504040204" pitchFamily="34" charset="0"/>
              </a:rPr>
              <a:t> and patience …” </a:t>
            </a:r>
            <a:r>
              <a:rPr lang="en-US" sz="2800" dirty="0">
                <a:latin typeface="Verdana" panose="020B0604030504040204" pitchFamily="34" charset="0"/>
                <a:ea typeface="Verdana" panose="020B0604030504040204" pitchFamily="34" charset="0"/>
              </a:rPr>
              <a:t>(Colossians 3:12)</a:t>
            </a:r>
          </a:p>
        </p:txBody>
      </p:sp>
    </p:spTree>
    <p:extLst>
      <p:ext uri="{BB962C8B-B14F-4D97-AF65-F5344CB8AC3E}">
        <p14:creationId xmlns:p14="http://schemas.microsoft.com/office/powerpoint/2010/main" val="399011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47569"/>
            <a:ext cx="7772399" cy="5777992"/>
          </a:xfrm>
        </p:spPr>
        <p:txBody>
          <a:bodyPr>
            <a:spAutoFit/>
          </a:bodyPr>
          <a:lstStyle/>
          <a:p>
            <a:pPr algn="l"/>
            <a:r>
              <a:rPr lang="en-US" sz="2800" dirty="0">
                <a:latin typeface="Verdana" panose="020B0604030504040204" pitchFamily="34" charset="0"/>
                <a:ea typeface="Verdana" panose="020B0604030504040204" pitchFamily="34" charset="0"/>
              </a:rPr>
              <a:t>We are to live for Him.</a:t>
            </a:r>
          </a:p>
          <a:p>
            <a:pPr algn="l"/>
            <a:endParaRPr lang="en-US" sz="2800" dirty="0">
              <a:latin typeface="Verdana" panose="020B0604030504040204" pitchFamily="34" charset="0"/>
              <a:ea typeface="Verdana" panose="020B0604030504040204" pitchFamily="34" charset="0"/>
            </a:endParaRPr>
          </a:p>
          <a:p>
            <a:r>
              <a:rPr lang="en-US" sz="2800" b="0" i="1" dirty="0">
                <a:effectLst/>
                <a:latin typeface="Verdana" panose="020B0604030504040204" pitchFamily="34" charset="0"/>
                <a:ea typeface="Verdana" panose="020B0604030504040204" pitchFamily="34" charset="0"/>
              </a:rPr>
              <a:t>“For the grace of God has appeared, bringing salvation to all men, instructing us to deny ungodliness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a:t>
            </a:r>
            <a:r>
              <a:rPr lang="en-US" sz="2800" b="0" i="0" dirty="0">
                <a:effectLst/>
                <a:latin typeface="Verdana" panose="020B0604030504040204" pitchFamily="34" charset="0"/>
                <a:ea typeface="Verdana" panose="020B0604030504040204" pitchFamily="34" charset="0"/>
              </a:rPr>
              <a:t> </a:t>
            </a:r>
            <a:r>
              <a:rPr lang="en-US" sz="2800" dirty="0">
                <a:latin typeface="Verdana" panose="020B0604030504040204" pitchFamily="34" charset="0"/>
                <a:ea typeface="Verdana" panose="020B0604030504040204" pitchFamily="34" charset="0"/>
              </a:rPr>
              <a:t>(Titus 2:11-14)</a:t>
            </a:r>
          </a:p>
        </p:txBody>
      </p:sp>
    </p:spTree>
    <p:extLst>
      <p:ext uri="{BB962C8B-B14F-4D97-AF65-F5344CB8AC3E}">
        <p14:creationId xmlns:p14="http://schemas.microsoft.com/office/powerpoint/2010/main" val="118934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122548" y="1091822"/>
            <a:ext cx="8889477" cy="5649752"/>
          </a:xfrm>
        </p:spPr>
        <p:txBody>
          <a:bodyPr wrap="square">
            <a:spAutoFit/>
          </a:bodyPr>
          <a:lstStyle/>
          <a:p>
            <a:pPr algn="l"/>
            <a:r>
              <a:rPr lang="en-US" sz="2800" b="1" dirty="0">
                <a:latin typeface="Verdana" panose="020B0604030504040204" pitchFamily="34" charset="0"/>
                <a:ea typeface="Verdana" panose="020B0604030504040204" pitchFamily="34" charset="0"/>
              </a:rPr>
              <a:t>Self-control. </a:t>
            </a:r>
            <a:r>
              <a:rPr lang="en-US" sz="2800" dirty="0">
                <a:latin typeface="Verdana" panose="020B0604030504040204" pitchFamily="34" charset="0"/>
                <a:ea typeface="Verdana" panose="020B0604030504040204" pitchFamily="34" charset="0"/>
              </a:rPr>
              <a:t>Preventing harm to self and others. </a:t>
            </a:r>
          </a:p>
          <a:p>
            <a:r>
              <a:rPr lang="en-US" sz="2800" i="1" dirty="0">
                <a:latin typeface="Verdana" panose="020B0604030504040204" pitchFamily="34" charset="0"/>
                <a:ea typeface="Verdana" panose="020B0604030504040204" pitchFamily="34" charset="0"/>
              </a:rPr>
              <a:t>“Do you not know that those who run in a race all run, but only one receives the prize? Run in such a way that you may win. Everyone who competes in the games exercises </a:t>
            </a:r>
            <a:r>
              <a:rPr lang="en-US" sz="2800" b="1" i="1" dirty="0">
                <a:latin typeface="Verdana" panose="020B0604030504040204" pitchFamily="34" charset="0"/>
                <a:ea typeface="Verdana" panose="020B0604030504040204" pitchFamily="34" charset="0"/>
              </a:rPr>
              <a:t>self-control</a:t>
            </a:r>
            <a:r>
              <a:rPr lang="en-US" sz="2800" i="1" dirty="0">
                <a:latin typeface="Verdana" panose="020B0604030504040204" pitchFamily="34" charset="0"/>
                <a:ea typeface="Verdana" panose="020B0604030504040204" pitchFamily="34" charset="0"/>
              </a:rPr>
              <a:t> in all things. They then do it to receive a perishable wreath, but we an imperishable. Therefore I run in such a way, as not without aim; I box in such a way, as not beating the air; but I discipline my body and make it my slave, so that, after I have preached to others, I myself will not be disqualified.” </a:t>
            </a:r>
            <a:br>
              <a:rPr lang="en-US" sz="2800" i="1"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(1 Corinthians 9:24-27)</a:t>
            </a:r>
          </a:p>
        </p:txBody>
      </p:sp>
    </p:spTree>
    <p:extLst>
      <p:ext uri="{BB962C8B-B14F-4D97-AF65-F5344CB8AC3E}">
        <p14:creationId xmlns:p14="http://schemas.microsoft.com/office/powerpoint/2010/main" val="6850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131975" y="1091822"/>
            <a:ext cx="8880050" cy="5518434"/>
          </a:xfrm>
        </p:spPr>
        <p:txBody>
          <a:bodyPr wrap="square">
            <a:spAutoFit/>
          </a:bodyPr>
          <a:lstStyle/>
          <a:p>
            <a:pPr algn="l"/>
            <a:r>
              <a:rPr lang="en-US" sz="2800" b="1" dirty="0">
                <a:latin typeface="Verdana" panose="020B0604030504040204" pitchFamily="34" charset="0"/>
                <a:ea typeface="Verdana" panose="020B0604030504040204" pitchFamily="34" charset="0"/>
              </a:rPr>
              <a:t>Self-control. </a:t>
            </a:r>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We must make it our life’s ambition to transform our thinking to please God.</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“Therefore I urge you, brethren, by the mercies of God, to present your bodies a living and holy sacrifice, acceptable to God, which is your spiritual service of worship. And </a:t>
            </a:r>
            <a:r>
              <a:rPr lang="en-US" sz="2800" i="1" u="sng" dirty="0">
                <a:latin typeface="Verdana" panose="020B0604030504040204" pitchFamily="34" charset="0"/>
                <a:ea typeface="Verdana" panose="020B0604030504040204" pitchFamily="34" charset="0"/>
              </a:rPr>
              <a:t>do not be conformed to this world, but be transformed by the renewing of your mind</a:t>
            </a:r>
            <a:r>
              <a:rPr lang="en-US" sz="2800" i="1" dirty="0">
                <a:latin typeface="Verdana" panose="020B0604030504040204" pitchFamily="34" charset="0"/>
                <a:ea typeface="Verdana" panose="020B0604030504040204" pitchFamily="34" charset="0"/>
              </a:rPr>
              <a:t>, so that you may prove what the will of God is, that which is good and acceptable and perfect.” </a:t>
            </a:r>
            <a:br>
              <a:rPr lang="en-US" sz="2800" i="1"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(Romans 12:1-2)</a:t>
            </a:r>
          </a:p>
        </p:txBody>
      </p:sp>
    </p:spTree>
    <p:extLst>
      <p:ext uri="{BB962C8B-B14F-4D97-AF65-F5344CB8AC3E}">
        <p14:creationId xmlns:p14="http://schemas.microsoft.com/office/powerpoint/2010/main" val="405967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593679" y="1091822"/>
            <a:ext cx="7864520" cy="4978799"/>
          </a:xfrm>
        </p:spPr>
        <p:txBody>
          <a:bodyPr>
            <a:spAutoFit/>
          </a:bodyPr>
          <a:lstStyle/>
          <a:p>
            <a:r>
              <a:rPr lang="en-US" sz="2800" b="1" dirty="0">
                <a:latin typeface="Verdana" panose="020B0604030504040204" pitchFamily="34" charset="0"/>
                <a:ea typeface="Verdana" panose="020B0604030504040204" pitchFamily="34" charset="0"/>
              </a:rPr>
              <a:t>CONCLUSION</a:t>
            </a:r>
          </a:p>
          <a:p>
            <a:r>
              <a:rPr lang="en-US" sz="2800" dirty="0">
                <a:latin typeface="Verdana" panose="020B0604030504040204" pitchFamily="34" charset="0"/>
                <a:ea typeface="Verdana" panose="020B0604030504040204" pitchFamily="34" charset="0"/>
              </a:rPr>
              <a:t>TWO THINGS ONE MUST DO:</a:t>
            </a:r>
          </a:p>
          <a:p>
            <a:pPr algn="l"/>
            <a:endParaRPr lang="en-US" sz="12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1) Be diligent to enhance your faith in order to endure, persevere, and be victorious.</a:t>
            </a:r>
          </a:p>
          <a:p>
            <a:pPr algn="l"/>
            <a:endParaRPr lang="en-US" sz="12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2) Have a pure and honest heart wherein the fruits of the Spirit may be found in abundance. </a:t>
            </a:r>
          </a:p>
          <a:p>
            <a:pPr algn="l"/>
            <a:endParaRPr lang="en-US" sz="12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This is what “Living for Jesus” is all about.</a:t>
            </a:r>
          </a:p>
        </p:txBody>
      </p:sp>
    </p:spTree>
    <p:extLst>
      <p:ext uri="{BB962C8B-B14F-4D97-AF65-F5344CB8AC3E}">
        <p14:creationId xmlns:p14="http://schemas.microsoft.com/office/powerpoint/2010/main" val="67304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5989" y="141183"/>
            <a:ext cx="9024582" cy="701731"/>
          </a:xfrm>
        </p:spPr>
        <p:txBody>
          <a:bodyPr wrap="square">
            <a:spAutoFit/>
          </a:bodyPr>
          <a:lstStyle/>
          <a:p>
            <a:r>
              <a:rPr lang="en-US" sz="4400" b="1" dirty="0">
                <a:latin typeface="Verdana" panose="020B0604030504040204" pitchFamily="34" charset="0"/>
                <a:ea typeface="Verdana" panose="020B0604030504040204" pitchFamily="34" charset="0"/>
              </a:rPr>
              <a:t>GOD’S PLAN OF SALVATION</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119418" y="1201003"/>
            <a:ext cx="8905164" cy="4598182"/>
          </a:xfrm>
        </p:spPr>
        <p:txBody>
          <a:bodyPr>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200" b="1"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Hear the word of God </a:t>
            </a:r>
            <a:r>
              <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(2 Thessalonians 2:14-15; James 1:21)</a:t>
            </a:r>
            <a:br>
              <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br>
            <a:endPar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200" b="1"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Believe the gospel message </a:t>
            </a:r>
            <a:r>
              <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(Hebrews 11:6; John 8:24)</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200" b="1"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Repent of sins </a:t>
            </a:r>
            <a:r>
              <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(Luke 13:3; Acts 17:30-31)</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200" b="1"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Confess Jesus Christ </a:t>
            </a:r>
            <a:r>
              <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(Romans 10:10; Matthew 10:32-33)</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altLang="en-US" sz="2200" b="1"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Be Baptized </a:t>
            </a:r>
            <a:r>
              <a:rPr kumimoji="0" lang="en-US" altLang="en-US" sz="21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(Mark 16:16; Acts 2:38; Galatians 3:26-27; Romans 6:3-4)</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en-US" sz="2200" b="1"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Remain Obedient </a:t>
            </a:r>
            <a:r>
              <a:rPr kumimoji="0" lang="en-US" altLang="en-US" sz="2200" b="0" i="0" u="none" strike="noStrike" kern="1200" cap="none" spc="0" normalizeH="0" baseline="0" noProof="0" dirty="0">
                <a:ln>
                  <a:noFill/>
                </a:ln>
                <a:uLnTx/>
                <a:uFillTx/>
                <a:latin typeface="Tahoma" panose="020B0604030504040204" pitchFamily="34" charset="0"/>
                <a:ea typeface="Tahoma" panose="020B0604030504040204" pitchFamily="34" charset="0"/>
                <a:cs typeface="Tahoma" panose="020B0604030504040204" pitchFamily="34" charset="0"/>
              </a:rPr>
              <a:t>(Matthew 7:21; Revelation 2:10; Hebrews 3:12)</a:t>
            </a:r>
          </a:p>
        </p:txBody>
      </p:sp>
    </p:spTree>
    <p:extLst>
      <p:ext uri="{BB962C8B-B14F-4D97-AF65-F5344CB8AC3E}">
        <p14:creationId xmlns:p14="http://schemas.microsoft.com/office/powerpoint/2010/main" val="385336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207827"/>
            <a:ext cx="7772399" cy="3319883"/>
          </a:xfrm>
        </p:spPr>
        <p:txBody>
          <a:bodyPr>
            <a:spAutoFit/>
          </a:bodyPr>
          <a:lstStyle/>
          <a:p>
            <a:pPr algn="l"/>
            <a:r>
              <a:rPr lang="en-US" sz="2800" dirty="0">
                <a:latin typeface="Verdana" panose="020B0604030504040204" pitchFamily="34" charset="0"/>
                <a:ea typeface="Verdana" panose="020B0604030504040204" pitchFamily="34" charset="0"/>
              </a:rPr>
              <a:t>It’s more than being a member and attending church services. Much more!</a:t>
            </a:r>
          </a:p>
          <a:p>
            <a:pPr algn="l"/>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To be a Christian is to be a disciple.</a:t>
            </a:r>
          </a:p>
          <a:p>
            <a:pPr algn="l"/>
            <a:endParaRPr lang="en-US" sz="28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 the disciples were first called Christians in Antioch.” </a:t>
            </a:r>
            <a:r>
              <a:rPr lang="en-US" sz="2800" dirty="0">
                <a:latin typeface="Verdana" panose="020B0604030504040204" pitchFamily="34" charset="0"/>
                <a:ea typeface="Verdana" panose="020B0604030504040204" pitchFamily="34" charset="0"/>
              </a:rPr>
              <a:t>(Acts 11:26b)</a:t>
            </a:r>
          </a:p>
        </p:txBody>
      </p:sp>
    </p:spTree>
    <p:extLst>
      <p:ext uri="{BB962C8B-B14F-4D97-AF65-F5344CB8AC3E}">
        <p14:creationId xmlns:p14="http://schemas.microsoft.com/office/powerpoint/2010/main" val="3981580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207827"/>
            <a:ext cx="7772399" cy="3839000"/>
          </a:xfrm>
        </p:spPr>
        <p:txBody>
          <a:bodyPr>
            <a:spAutoFit/>
          </a:bodyPr>
          <a:lstStyle/>
          <a:p>
            <a:pPr algn="l"/>
            <a:r>
              <a:rPr lang="en-US" sz="2800" dirty="0">
                <a:latin typeface="Verdana" panose="020B0604030504040204" pitchFamily="34" charset="0"/>
                <a:ea typeface="Verdana" panose="020B0604030504040204" pitchFamily="34" charset="0"/>
              </a:rPr>
              <a:t>A disciple is a learner.</a:t>
            </a:r>
          </a:p>
          <a:p>
            <a:pPr algn="l"/>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“Come to Me, all who are weary and heavy-laden, and I will give you rest. Take My yoke upon you and </a:t>
            </a:r>
            <a:r>
              <a:rPr lang="en-US" sz="2800" b="1" i="1" dirty="0">
                <a:latin typeface="Verdana" panose="020B0604030504040204" pitchFamily="34" charset="0"/>
                <a:ea typeface="Verdana" panose="020B0604030504040204" pitchFamily="34" charset="0"/>
              </a:rPr>
              <a:t>learn from Me</a:t>
            </a:r>
            <a:r>
              <a:rPr lang="en-US" sz="2800" i="1" dirty="0">
                <a:latin typeface="Verdana" panose="020B0604030504040204" pitchFamily="34" charset="0"/>
                <a:ea typeface="Verdana" panose="020B0604030504040204" pitchFamily="34" charset="0"/>
              </a:rPr>
              <a:t>, for I am gentle and humble in heart, and you will find rest for your souls. For My yoke is easy and My burden is light.” </a:t>
            </a:r>
            <a:r>
              <a:rPr lang="en-US" sz="2800" dirty="0">
                <a:latin typeface="Verdana" panose="020B0604030504040204" pitchFamily="34" charset="0"/>
                <a:ea typeface="Verdana" panose="020B0604030504040204" pitchFamily="34" charset="0"/>
              </a:rPr>
              <a:t>(Matthew 11:28-30)</a:t>
            </a:r>
          </a:p>
        </p:txBody>
      </p:sp>
    </p:spTree>
    <p:extLst>
      <p:ext uri="{BB962C8B-B14F-4D97-AF65-F5344CB8AC3E}">
        <p14:creationId xmlns:p14="http://schemas.microsoft.com/office/powerpoint/2010/main" val="263023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207826"/>
            <a:ext cx="7772399" cy="5390194"/>
          </a:xfrm>
        </p:spPr>
        <p:txBody>
          <a:bodyPr>
            <a:spAutoFit/>
          </a:bodyPr>
          <a:lstStyle/>
          <a:p>
            <a:pPr algn="l"/>
            <a:r>
              <a:rPr lang="en-US" sz="2800" dirty="0">
                <a:latin typeface="Verdana" panose="020B0604030504040204" pitchFamily="34" charset="0"/>
                <a:ea typeface="Verdana" panose="020B0604030504040204" pitchFamily="34" charset="0"/>
              </a:rPr>
              <a:t>As disciples, we must be self-denying followers.</a:t>
            </a:r>
          </a:p>
          <a:p>
            <a:pPr algn="l"/>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“Then Jesus said to His disciples, ‘If anyone wishes to come after Me, he must </a:t>
            </a:r>
            <a:r>
              <a:rPr lang="en-US" sz="2800" b="1" i="1" dirty="0">
                <a:latin typeface="Verdana" panose="020B0604030504040204" pitchFamily="34" charset="0"/>
                <a:ea typeface="Verdana" panose="020B0604030504040204" pitchFamily="34" charset="0"/>
              </a:rPr>
              <a:t>deny himself</a:t>
            </a:r>
            <a:r>
              <a:rPr lang="en-US" sz="2800" i="1" dirty="0">
                <a:latin typeface="Verdana" panose="020B0604030504040204" pitchFamily="34" charset="0"/>
                <a:ea typeface="Verdana" panose="020B0604030504040204" pitchFamily="34" charset="0"/>
              </a:rPr>
              <a:t>, and take up his cross and </a:t>
            </a:r>
            <a:r>
              <a:rPr lang="en-US" sz="2800" b="1" i="1" dirty="0">
                <a:latin typeface="Verdana" panose="020B0604030504040204" pitchFamily="34" charset="0"/>
                <a:ea typeface="Verdana" panose="020B0604030504040204" pitchFamily="34" charset="0"/>
              </a:rPr>
              <a:t>follow Me</a:t>
            </a:r>
            <a:r>
              <a:rPr lang="en-US" sz="2800" i="1" dirty="0">
                <a:latin typeface="Verdana" panose="020B0604030504040204" pitchFamily="34" charset="0"/>
                <a:ea typeface="Verdana" panose="020B0604030504040204" pitchFamily="34" charset="0"/>
              </a:rPr>
              <a:t>. For whoever wishes to save his life will lose it; but whoever loses his life for My sake will find it. For what will it profit a man if he gains the whole world and forfeits his soul? Or what will a man give in exchange for his soul?’” </a:t>
            </a:r>
            <a:br>
              <a:rPr lang="en-US" sz="2800" i="1" dirty="0">
                <a:latin typeface="Verdana" panose="020B0604030504040204" pitchFamily="34" charset="0"/>
                <a:ea typeface="Verdana" panose="020B0604030504040204" pitchFamily="34" charset="0"/>
              </a:rPr>
            </a:br>
            <a:r>
              <a:rPr lang="en-US" sz="2800" dirty="0">
                <a:latin typeface="Verdana" panose="020B0604030504040204" pitchFamily="34" charset="0"/>
                <a:ea typeface="Verdana" panose="020B0604030504040204" pitchFamily="34" charset="0"/>
              </a:rPr>
              <a:t>(Matthew 16:24-26)</a:t>
            </a:r>
          </a:p>
        </p:txBody>
      </p:sp>
    </p:spTree>
    <p:extLst>
      <p:ext uri="{BB962C8B-B14F-4D97-AF65-F5344CB8AC3E}">
        <p14:creationId xmlns:p14="http://schemas.microsoft.com/office/powerpoint/2010/main" val="392983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91822"/>
            <a:ext cx="7772399" cy="5591274"/>
          </a:xfrm>
        </p:spPr>
        <p:txBody>
          <a:bodyPr>
            <a:spAutoFit/>
          </a:bodyPr>
          <a:lstStyle/>
          <a:p>
            <a:pPr algn="l"/>
            <a:r>
              <a:rPr lang="en-US" sz="2800" dirty="0">
                <a:latin typeface="Verdana" panose="020B0604030504040204" pitchFamily="34" charset="0"/>
                <a:ea typeface="Verdana" panose="020B0604030504040204" pitchFamily="34" charset="0"/>
              </a:rPr>
              <a:t>As followers of Christ, we must hear and follow the voice of the good Shepherd.</a:t>
            </a:r>
          </a:p>
          <a:p>
            <a:pPr algn="l"/>
            <a:endParaRPr lang="en-US" sz="12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“I am the good shepherd, and I know My own and My own know Me, even as the Father knows Me and I know the Father; and I lay down My life for the sheep.” </a:t>
            </a:r>
            <a:r>
              <a:rPr lang="en-US" sz="2800" dirty="0">
                <a:latin typeface="Verdana" panose="020B0604030504040204" pitchFamily="34" charset="0"/>
                <a:ea typeface="Verdana" panose="020B0604030504040204" pitchFamily="34" charset="0"/>
              </a:rPr>
              <a:t>(John 10:14-15)</a:t>
            </a:r>
          </a:p>
          <a:p>
            <a:endParaRPr lang="en-US" sz="1200" dirty="0">
              <a:latin typeface="Verdana" panose="020B0604030504040204" pitchFamily="34" charset="0"/>
              <a:ea typeface="Verdana" panose="020B0604030504040204" pitchFamily="34" charset="0"/>
            </a:endParaRPr>
          </a:p>
          <a:p>
            <a:r>
              <a:rPr lang="en-US" sz="2800" i="1" dirty="0">
                <a:latin typeface="Verdana" panose="020B0604030504040204" pitchFamily="34" charset="0"/>
                <a:ea typeface="Verdana" panose="020B0604030504040204" pitchFamily="34" charset="0"/>
              </a:rPr>
              <a:t>“My sheep </a:t>
            </a:r>
            <a:r>
              <a:rPr lang="en-US" sz="2800" b="1" i="1" dirty="0">
                <a:latin typeface="Verdana" panose="020B0604030504040204" pitchFamily="34" charset="0"/>
                <a:ea typeface="Verdana" panose="020B0604030504040204" pitchFamily="34" charset="0"/>
              </a:rPr>
              <a:t>hear My voice</a:t>
            </a:r>
            <a:r>
              <a:rPr lang="en-US" sz="2800" i="1" dirty="0">
                <a:latin typeface="Verdana" panose="020B0604030504040204" pitchFamily="34" charset="0"/>
                <a:ea typeface="Verdana" panose="020B0604030504040204" pitchFamily="34" charset="0"/>
              </a:rPr>
              <a:t>, and I know them, and they </a:t>
            </a:r>
            <a:r>
              <a:rPr lang="en-US" sz="2800" b="1" i="1" dirty="0">
                <a:latin typeface="Verdana" panose="020B0604030504040204" pitchFamily="34" charset="0"/>
                <a:ea typeface="Verdana" panose="020B0604030504040204" pitchFamily="34" charset="0"/>
              </a:rPr>
              <a:t>follow Me</a:t>
            </a:r>
            <a:r>
              <a:rPr lang="en-US" sz="2800" i="1" dirty="0">
                <a:latin typeface="Verdana" panose="020B0604030504040204" pitchFamily="34" charset="0"/>
                <a:ea typeface="Verdana" panose="020B0604030504040204" pitchFamily="34" charset="0"/>
              </a:rPr>
              <a:t>; and I give eternal life to them, and they will never perish; and no one will snatch them out of My hand.” </a:t>
            </a:r>
            <a:r>
              <a:rPr lang="en-US" sz="2800" dirty="0">
                <a:latin typeface="Verdana" panose="020B0604030504040204" pitchFamily="34" charset="0"/>
                <a:ea typeface="Verdana" panose="020B0604030504040204" pitchFamily="34" charset="0"/>
              </a:rPr>
              <a:t>(John 10:27-28)</a:t>
            </a:r>
          </a:p>
        </p:txBody>
      </p:sp>
    </p:spTree>
    <p:extLst>
      <p:ext uri="{BB962C8B-B14F-4D97-AF65-F5344CB8AC3E}">
        <p14:creationId xmlns:p14="http://schemas.microsoft.com/office/powerpoint/2010/main" val="206256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85799" y="1091822"/>
            <a:ext cx="7772399" cy="5002395"/>
          </a:xfrm>
        </p:spPr>
        <p:txBody>
          <a:bodyPr>
            <a:spAutoFit/>
          </a:bodyPr>
          <a:lstStyle/>
          <a:p>
            <a:pPr algn="l"/>
            <a:r>
              <a:rPr lang="en-US" sz="2800" dirty="0">
                <a:latin typeface="Verdana" panose="020B0604030504040204" pitchFamily="34" charset="0"/>
                <a:ea typeface="Verdana" panose="020B0604030504040204" pitchFamily="34" charset="0"/>
              </a:rPr>
              <a:t>To grow in the Lord, we must </a:t>
            </a:r>
            <a:r>
              <a:rPr lang="en-US" sz="2800" b="1" dirty="0">
                <a:latin typeface="Verdana" panose="020B0604030504040204" pitchFamily="34" charset="0"/>
                <a:ea typeface="Verdana" panose="020B0604030504040204" pitchFamily="34" charset="0"/>
              </a:rPr>
              <a:t>enhance</a:t>
            </a:r>
            <a:r>
              <a:rPr lang="en-US" sz="2800" dirty="0">
                <a:latin typeface="Verdana" panose="020B0604030504040204" pitchFamily="34" charset="0"/>
                <a:ea typeface="Verdana" panose="020B0604030504040204" pitchFamily="34" charset="0"/>
              </a:rPr>
              <a:t> our faith.</a:t>
            </a:r>
          </a:p>
          <a:p>
            <a:pPr algn="l"/>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“Now for this very reason also, </a:t>
            </a:r>
            <a:r>
              <a:rPr lang="en-US" sz="2800" i="1" u="sng" dirty="0">
                <a:latin typeface="Verdana" panose="020B0604030504040204" pitchFamily="34" charset="0"/>
                <a:ea typeface="Verdana" panose="020B0604030504040204" pitchFamily="34" charset="0"/>
              </a:rPr>
              <a:t>applying all diligence</a:t>
            </a:r>
            <a:r>
              <a:rPr lang="en-US" sz="2800" i="1" dirty="0">
                <a:latin typeface="Verdana" panose="020B0604030504040204" pitchFamily="34" charset="0"/>
                <a:ea typeface="Verdana" panose="020B0604030504040204" pitchFamily="34" charset="0"/>
              </a:rPr>
              <a:t>, in your faith supply </a:t>
            </a:r>
            <a:r>
              <a:rPr lang="en-US" sz="2800" i="1" u="sng" dirty="0">
                <a:latin typeface="Verdana" panose="020B0604030504040204" pitchFamily="34" charset="0"/>
                <a:ea typeface="Verdana" panose="020B0604030504040204" pitchFamily="34" charset="0"/>
              </a:rPr>
              <a:t>moral excellence</a:t>
            </a:r>
            <a:r>
              <a:rPr lang="en-US" sz="2800" i="1" dirty="0">
                <a:latin typeface="Verdana" panose="020B0604030504040204" pitchFamily="34" charset="0"/>
                <a:ea typeface="Verdana" panose="020B0604030504040204" pitchFamily="34" charset="0"/>
              </a:rPr>
              <a:t>, and in your moral excellence, </a:t>
            </a:r>
            <a:r>
              <a:rPr lang="en-US" sz="2800" i="1" u="sng" dirty="0">
                <a:latin typeface="Verdana" panose="020B0604030504040204" pitchFamily="34" charset="0"/>
                <a:ea typeface="Verdana" panose="020B0604030504040204" pitchFamily="34" charset="0"/>
              </a:rPr>
              <a:t>knowledge</a:t>
            </a:r>
            <a:r>
              <a:rPr lang="en-US" sz="2800" i="1" dirty="0">
                <a:latin typeface="Verdana" panose="020B0604030504040204" pitchFamily="34" charset="0"/>
                <a:ea typeface="Verdana" panose="020B0604030504040204" pitchFamily="34" charset="0"/>
              </a:rPr>
              <a:t>, and in your knowledge, </a:t>
            </a:r>
            <a:r>
              <a:rPr lang="en-US" sz="2800" i="1" u="sng" dirty="0">
                <a:latin typeface="Verdana" panose="020B0604030504040204" pitchFamily="34" charset="0"/>
                <a:ea typeface="Verdana" panose="020B0604030504040204" pitchFamily="34" charset="0"/>
              </a:rPr>
              <a:t>self-control</a:t>
            </a:r>
            <a:r>
              <a:rPr lang="en-US" sz="2800" i="1" dirty="0">
                <a:latin typeface="Verdana" panose="020B0604030504040204" pitchFamily="34" charset="0"/>
                <a:ea typeface="Verdana" panose="020B0604030504040204" pitchFamily="34" charset="0"/>
              </a:rPr>
              <a:t>, and in your self-control, </a:t>
            </a:r>
            <a:r>
              <a:rPr lang="en-US" sz="2800" i="1" u="sng" dirty="0">
                <a:latin typeface="Verdana" panose="020B0604030504040204" pitchFamily="34" charset="0"/>
                <a:ea typeface="Verdana" panose="020B0604030504040204" pitchFamily="34" charset="0"/>
              </a:rPr>
              <a:t>perseverance</a:t>
            </a:r>
            <a:r>
              <a:rPr lang="en-US" sz="2800" i="1" dirty="0">
                <a:latin typeface="Verdana" panose="020B0604030504040204" pitchFamily="34" charset="0"/>
                <a:ea typeface="Verdana" panose="020B0604030504040204" pitchFamily="34" charset="0"/>
              </a:rPr>
              <a:t>, and in your perseverance, </a:t>
            </a:r>
            <a:r>
              <a:rPr lang="en-US" sz="2800" i="1" u="sng" dirty="0">
                <a:latin typeface="Verdana" panose="020B0604030504040204" pitchFamily="34" charset="0"/>
                <a:ea typeface="Verdana" panose="020B0604030504040204" pitchFamily="34" charset="0"/>
              </a:rPr>
              <a:t>godliness</a:t>
            </a:r>
            <a:r>
              <a:rPr lang="en-US" sz="2800" i="1" dirty="0">
                <a:latin typeface="Verdana" panose="020B0604030504040204" pitchFamily="34" charset="0"/>
                <a:ea typeface="Verdana" panose="020B0604030504040204" pitchFamily="34" charset="0"/>
              </a:rPr>
              <a:t>, and in your godliness, </a:t>
            </a:r>
            <a:r>
              <a:rPr lang="en-US" sz="2800" i="1" u="sng" dirty="0">
                <a:latin typeface="Verdana" panose="020B0604030504040204" pitchFamily="34" charset="0"/>
                <a:ea typeface="Verdana" panose="020B0604030504040204" pitchFamily="34" charset="0"/>
              </a:rPr>
              <a:t>brotherly kindness</a:t>
            </a:r>
            <a:r>
              <a:rPr lang="en-US" sz="2800" i="1" dirty="0">
                <a:latin typeface="Verdana" panose="020B0604030504040204" pitchFamily="34" charset="0"/>
                <a:ea typeface="Verdana" panose="020B0604030504040204" pitchFamily="34" charset="0"/>
              </a:rPr>
              <a:t>, and in your brotherly kindness, </a:t>
            </a:r>
            <a:r>
              <a:rPr lang="en-US" sz="2800" i="1" u="sng" dirty="0">
                <a:latin typeface="Verdana" panose="020B0604030504040204" pitchFamily="34" charset="0"/>
                <a:ea typeface="Verdana" panose="020B0604030504040204" pitchFamily="34" charset="0"/>
              </a:rPr>
              <a:t>love</a:t>
            </a:r>
            <a:r>
              <a:rPr lang="en-US" sz="2800" i="1" dirty="0">
                <a:latin typeface="Verdana" panose="020B0604030504040204" pitchFamily="34" charset="0"/>
                <a:ea typeface="Verdana" panose="020B0604030504040204" pitchFamily="34" charset="0"/>
              </a:rPr>
              <a:t>.” </a:t>
            </a:r>
            <a:r>
              <a:rPr lang="en-US" sz="2800" dirty="0">
                <a:latin typeface="Verdana" panose="020B0604030504040204" pitchFamily="34" charset="0"/>
                <a:ea typeface="Verdana" panose="020B0604030504040204" pitchFamily="34" charset="0"/>
              </a:rPr>
              <a:t>(2 Peter 1:5-7)</a:t>
            </a:r>
            <a:endParaRPr lang="en-US" dirty="0"/>
          </a:p>
        </p:txBody>
      </p:sp>
    </p:spTree>
    <p:extLst>
      <p:ext uri="{BB962C8B-B14F-4D97-AF65-F5344CB8AC3E}">
        <p14:creationId xmlns:p14="http://schemas.microsoft.com/office/powerpoint/2010/main" val="375270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7D1D-FDC2-2E4D-FCBA-FA584390919A}"/>
              </a:ext>
            </a:extLst>
          </p:cNvPr>
          <p:cNvSpPr>
            <a:spLocks noGrp="1"/>
          </p:cNvSpPr>
          <p:nvPr>
            <p:ph type="ctrTitle"/>
          </p:nvPr>
        </p:nvSpPr>
        <p:spPr>
          <a:xfrm>
            <a:off x="685800" y="171726"/>
            <a:ext cx="7772400" cy="701731"/>
          </a:xfrm>
        </p:spPr>
        <p:txBody>
          <a:bodyPr>
            <a:spAutoFit/>
          </a:bodyPr>
          <a:lstStyle/>
          <a:p>
            <a:r>
              <a:rPr lang="en-US" sz="4400" b="1" dirty="0">
                <a:latin typeface="Verdana" panose="020B0604030504040204" pitchFamily="34" charset="0"/>
                <a:ea typeface="Verdana" panose="020B0604030504040204" pitchFamily="34" charset="0"/>
              </a:rPr>
              <a:t>LIVING FOR JESUS</a:t>
            </a:r>
          </a:p>
        </p:txBody>
      </p:sp>
      <p:sp>
        <p:nvSpPr>
          <p:cNvPr id="3" name="Subtitle 2">
            <a:extLst>
              <a:ext uri="{FF2B5EF4-FFF2-40B4-BE49-F238E27FC236}">
                <a16:creationId xmlns:a16="http://schemas.microsoft.com/office/drawing/2014/main" id="{E3CCCE48-0064-B0E1-0659-980E13D86387}"/>
              </a:ext>
            </a:extLst>
          </p:cNvPr>
          <p:cNvSpPr>
            <a:spLocks noGrp="1"/>
          </p:cNvSpPr>
          <p:nvPr>
            <p:ph type="subTitle" idx="1"/>
          </p:nvPr>
        </p:nvSpPr>
        <p:spPr>
          <a:xfrm>
            <a:off x="657518" y="1091822"/>
            <a:ext cx="7854886" cy="5512278"/>
          </a:xfrm>
        </p:spPr>
        <p:txBody>
          <a:bodyPr wrap="square">
            <a:spAutoFit/>
          </a:bodyPr>
          <a:lstStyle/>
          <a:p>
            <a:pPr algn="l"/>
            <a:r>
              <a:rPr lang="en-US" sz="2800" dirty="0">
                <a:latin typeface="Verdana" panose="020B0604030504040204" pitchFamily="34" charset="0"/>
                <a:ea typeface="Verdana" panose="020B0604030504040204" pitchFamily="34" charset="0"/>
              </a:rPr>
              <a:t>Attributes to practice from 2 Peter 1:5-7:</a:t>
            </a:r>
          </a:p>
          <a:p>
            <a:pPr algn="l"/>
            <a:endParaRPr lang="en-US" sz="2800" dirty="0">
              <a:latin typeface="Verdana" panose="020B0604030504040204" pitchFamily="34" charset="0"/>
              <a:ea typeface="Verdana" panose="020B0604030504040204" pitchFamily="34" charset="0"/>
            </a:endParaRPr>
          </a:p>
          <a:p>
            <a:pPr algn="l"/>
            <a:r>
              <a:rPr lang="en-US" sz="2800" dirty="0">
                <a:latin typeface="Verdana" panose="020B0604030504040204" pitchFamily="34" charset="0"/>
                <a:ea typeface="Verdana" panose="020B0604030504040204" pitchFamily="34" charset="0"/>
              </a:rPr>
              <a:t>“Applying all diligence”</a:t>
            </a:r>
          </a:p>
          <a:p>
            <a:pPr algn="l"/>
            <a:r>
              <a:rPr lang="en-US" sz="2800" dirty="0">
                <a:latin typeface="Verdana" panose="020B0604030504040204" pitchFamily="34" charset="0"/>
                <a:ea typeface="Verdana" panose="020B0604030504040204" pitchFamily="34" charset="0"/>
              </a:rPr>
              <a:t>	Things to put on our “Must Do” list</a:t>
            </a:r>
          </a:p>
          <a:p>
            <a:pPr algn="l"/>
            <a:r>
              <a:rPr lang="en-US" sz="2800" dirty="0">
                <a:latin typeface="Verdana" panose="020B0604030504040204" pitchFamily="34" charset="0"/>
                <a:ea typeface="Verdana" panose="020B0604030504040204" pitchFamily="34" charset="0"/>
              </a:rPr>
              <a:t>“Moral excellence”</a:t>
            </a:r>
          </a:p>
          <a:p>
            <a:pPr algn="l"/>
            <a:r>
              <a:rPr lang="en-US" sz="2800" dirty="0">
                <a:latin typeface="Verdana" panose="020B0604030504040204" pitchFamily="34" charset="0"/>
                <a:ea typeface="Verdana" panose="020B0604030504040204" pitchFamily="34" charset="0"/>
              </a:rPr>
              <a:t>	Virtue, righteous behavior </a:t>
            </a:r>
          </a:p>
          <a:p>
            <a:pPr algn="l"/>
            <a:r>
              <a:rPr lang="en-US" sz="2800" dirty="0">
                <a:latin typeface="Verdana" panose="020B0604030504040204" pitchFamily="34" charset="0"/>
                <a:ea typeface="Verdana" panose="020B0604030504040204" pitchFamily="34" charset="0"/>
              </a:rPr>
              <a:t>“Knowledge”</a:t>
            </a:r>
          </a:p>
          <a:p>
            <a:pPr algn="l"/>
            <a:r>
              <a:rPr lang="en-US" sz="2800" dirty="0">
                <a:latin typeface="Verdana" panose="020B0604030504040204" pitchFamily="34" charset="0"/>
                <a:ea typeface="Verdana" panose="020B0604030504040204" pitchFamily="34" charset="0"/>
              </a:rPr>
              <a:t>	Growing in insight and understanding</a:t>
            </a:r>
          </a:p>
          <a:p>
            <a:pPr algn="l"/>
            <a:r>
              <a:rPr lang="en-US" sz="2800" dirty="0">
                <a:latin typeface="Verdana" panose="020B0604030504040204" pitchFamily="34" charset="0"/>
                <a:ea typeface="Verdana" panose="020B0604030504040204" pitchFamily="34" charset="0"/>
              </a:rPr>
              <a:t>“Self-control”</a:t>
            </a:r>
          </a:p>
          <a:p>
            <a:pPr algn="l"/>
            <a:r>
              <a:rPr lang="en-US" sz="2800" dirty="0">
                <a:latin typeface="Verdana" panose="020B0604030504040204" pitchFamily="34" charset="0"/>
                <a:ea typeface="Verdana" panose="020B0604030504040204" pitchFamily="34" charset="0"/>
              </a:rPr>
              <a:t>	Conforming our will to His, denying 	self and our own emotions</a:t>
            </a:r>
          </a:p>
        </p:txBody>
      </p:sp>
    </p:spTree>
    <p:extLst>
      <p:ext uri="{BB962C8B-B14F-4D97-AF65-F5344CB8AC3E}">
        <p14:creationId xmlns:p14="http://schemas.microsoft.com/office/powerpoint/2010/main" val="221189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1000"/>
                                        <p:tgtEl>
                                          <p:spTgt spid="3">
                                            <p:txEl>
                                              <p:pRg st="8" end="8"/>
                                            </p:txEl>
                                          </p:spTgt>
                                        </p:tgtEl>
                                      </p:cBhvr>
                                    </p:animEffect>
                                    <p:anim calcmode="lin" valueType="num">
                                      <p:cBhvr>
                                        <p:cTn id="4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1000"/>
                                        <p:tgtEl>
                                          <p:spTgt spid="3">
                                            <p:txEl>
                                              <p:pRg st="9" end="9"/>
                                            </p:txEl>
                                          </p:spTgt>
                                        </p:tgtEl>
                                      </p:cBhvr>
                                    </p:animEffect>
                                    <p:anim calcmode="lin" valueType="num">
                                      <p:cBhvr>
                                        <p:cTn id="4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649</TotalTime>
  <Words>2588</Words>
  <Application>Microsoft Office PowerPoint</Application>
  <PresentationFormat>On-screen Show (4:3)</PresentationFormat>
  <Paragraphs>190</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Calibri Light</vt:lpstr>
      <vt:lpstr>Tahoma</vt:lpstr>
      <vt:lpstr>Verdana</vt:lpstr>
      <vt:lpstr>Office Theme</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LIVING FOR JESUS</vt:lpstr>
      <vt:lpstr>GOD’S PLAN OF SALVATION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For Jesus</dc:title>
  <dc:creator>Randy Childs</dc:creator>
  <cp:lastModifiedBy>Richard Lidh</cp:lastModifiedBy>
  <cp:revision>12</cp:revision>
  <cp:lastPrinted>2023-11-05T05:58:09Z</cp:lastPrinted>
  <dcterms:created xsi:type="dcterms:W3CDTF">2023-10-30T03:10:57Z</dcterms:created>
  <dcterms:modified xsi:type="dcterms:W3CDTF">2023-11-05T05:58:32Z</dcterms:modified>
</cp:coreProperties>
</file>